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y="5143500" cx="9144000"/>
  <p:notesSz cx="6858000" cy="9144000"/>
  <p:embeddedFontLst>
    <p:embeddedFont>
      <p:font typeface="Carme"/>
      <p:regular r:id="rId55"/>
    </p:embeddedFont>
    <p:embeddedFont>
      <p:font typeface="Source Sans Pr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Carme-regular.fntdata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SourceSansPro-bold.fntdata"/><Relationship Id="rId12" Type="http://schemas.openxmlformats.org/officeDocument/2006/relationships/slide" Target="slides/slide8.xml"/><Relationship Id="rId56" Type="http://schemas.openxmlformats.org/officeDocument/2006/relationships/font" Target="fonts/SourceSansPro-regular.fntdata"/><Relationship Id="rId15" Type="http://schemas.openxmlformats.org/officeDocument/2006/relationships/slide" Target="slides/slide11.xml"/><Relationship Id="rId59" Type="http://schemas.openxmlformats.org/officeDocument/2006/relationships/font" Target="fonts/SourceSansPro-boldItalic.fntdata"/><Relationship Id="rId14" Type="http://schemas.openxmlformats.org/officeDocument/2006/relationships/slide" Target="slides/slide10.xml"/><Relationship Id="rId58" Type="http://schemas.openxmlformats.org/officeDocument/2006/relationships/font" Target="fonts/SourceSansPr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56f96e535_0_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56f96e53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56f96e535_0_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56f96e53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56f96e535_0_1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56f96e53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446a8514_1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446a851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3e4264ddd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3e4264dd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3e4264ddd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3e4264dd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446a8514_1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446a8514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446a8514_1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446a8514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446a8514_1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a446a8514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3e464128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3e46412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56f96e535_0_1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56f96e53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446a8514_1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446a8514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56f96e535_0_1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56f96e53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3e1b8757f_0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3e1b87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3e414c5e1_0_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3e414c5e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3e414c5e1_0_13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3e414c5e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3e414c5e1_0_21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3e414c5e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3e4264ddd_0_195:notes"/>
          <p:cNvSpPr txBox="1"/>
          <p:nvPr>
            <p:ph idx="1" type="body"/>
          </p:nvPr>
        </p:nvSpPr>
        <p:spPr>
          <a:xfrm>
            <a:off x="686233" y="4344147"/>
            <a:ext cx="54855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23e4264ddd_0_195:notes"/>
          <p:cNvSpPr/>
          <p:nvPr>
            <p:ph idx="2" type="sldImg"/>
          </p:nvPr>
        </p:nvSpPr>
        <p:spPr>
          <a:xfrm>
            <a:off x="1662545" y="685427"/>
            <a:ext cx="35328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3e414c5e1_0_28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3e414c5e1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3e414c5e1_0_3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3e414c5e1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cedaeb3f7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cedaeb3f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6f96e535_0_1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56f96e53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5c0bee52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5c0bee5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5c0bee521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5c0bee52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5c0bee521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5c0bee52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3e4264ddd_0_1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3e4264ddd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5f4c4bc99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5f4c4bc9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5d0bfe12a2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5d0bfe12a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5d0bfe12a2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5d0bfe12a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d0bfe12a2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5d0bfe12a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5d0bfe12a2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5d0bfe12a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5d0bfe12a2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5d0bfe12a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5d0bfe12a2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5d0bfe12a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5d0bfe12a2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5d0bfe12a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5d0bfe12a2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5d0bfe12a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5d0bfe12a2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5d0bfe12a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5d0bfe12a2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5d0bfe12a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5d0bfe12a2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5d0bfe12a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d0bfe12a2_0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d0bfe12a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5d0bfe12a2_0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5d0bfe12a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5d0bfe12a2_0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5d0bfe12a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5d0bfe12a2_0_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5d0bfe12a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3bb609a9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3bb609a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5d0bfe12a2_0_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5d0bfe12a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3bb609a9_4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3bb609a9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56f96e535_0_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56f96e53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3bb609a9_4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3bb609a9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3bb609a9_4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3bb609a9_4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sg_logo_4c_white"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66675"/>
            <a:ext cx="1393800" cy="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17145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647700" y="2914650"/>
            <a:ext cx="78105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0" i="0" sz="2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277" lvl="1" marL="742777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41034" lvl="2" marL="1142734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40929" lvl="3" marL="1599829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40822" lvl="4" marL="2056922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40717" lvl="5" marL="2514017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40610" lvl="6" marL="297111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40503" lvl="7" marL="3428203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40398" lvl="8" marL="3885298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 rot="5400000">
            <a:off x="2903500" y="-1128674"/>
            <a:ext cx="3514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title"/>
          </p:nvPr>
        </p:nvSpPr>
        <p:spPr>
          <a:xfrm rot="5400000">
            <a:off x="5360951" y="1328776"/>
            <a:ext cx="44292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58" name="Google Shape;58;p12"/>
          <p:cNvSpPr txBox="1"/>
          <p:nvPr>
            <p:ph idx="1" type="body"/>
          </p:nvPr>
        </p:nvSpPr>
        <p:spPr>
          <a:xfrm rot="5400000">
            <a:off x="1398550" y="-538124"/>
            <a:ext cx="44292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1">
  <p:cSld name="OBJECT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13"/>
          <p:cNvCxnSpPr/>
          <p:nvPr/>
        </p:nvCxnSpPr>
        <p:spPr>
          <a:xfrm>
            <a:off x="525462" y="866775"/>
            <a:ext cx="8618400" cy="0"/>
          </a:xfrm>
          <a:prstGeom prst="straightConnector1">
            <a:avLst/>
          </a:prstGeom>
          <a:noFill/>
          <a:ln cap="flat" cmpd="sng" w="38100">
            <a:solidFill>
              <a:srgbClr val="FF8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5" name="Google Shape;65;p13"/>
          <p:cNvSpPr txBox="1"/>
          <p:nvPr/>
        </p:nvSpPr>
        <p:spPr>
          <a:xfrm>
            <a:off x="0" y="4856162"/>
            <a:ext cx="22653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</a:pPr>
            <a:r>
              <a:rPr b="0" i="0" lang="en" sz="12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OSG </a:t>
            </a:r>
            <a:r>
              <a:rPr lang="en" sz="1200">
                <a:solidFill>
                  <a:srgbClr val="FF8000"/>
                </a:solidFill>
              </a:rPr>
              <a:t>User </a:t>
            </a:r>
            <a:r>
              <a:rPr b="0" i="0" lang="en" sz="12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School 201</a:t>
            </a:r>
            <a:r>
              <a:rPr lang="en" sz="1200">
                <a:solidFill>
                  <a:srgbClr val="FF8000"/>
                </a:solidFill>
              </a:rPr>
              <a:t>9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774700" y="1000126"/>
            <a:ext cx="77724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74701" y="1000126"/>
            <a:ext cx="38100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000080"/>
              </a:buClr>
              <a:buSzPts val="2800"/>
              <a:buFont typeface="Times"/>
              <a:buChar char="•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−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2" type="body"/>
          </p:nvPr>
        </p:nvSpPr>
        <p:spPr>
          <a:xfrm>
            <a:off x="4737100" y="1000126"/>
            <a:ext cx="38100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000080"/>
              </a:buClr>
              <a:buSzPts val="2800"/>
              <a:buFont typeface="Times"/>
              <a:buChar char="•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−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57201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1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57201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−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body"/>
          </p:nvPr>
        </p:nvSpPr>
        <p:spPr>
          <a:xfrm>
            <a:off x="4645029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1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4" type="body"/>
          </p:nvPr>
        </p:nvSpPr>
        <p:spPr>
          <a:xfrm>
            <a:off x="4645029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−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457204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3575051" y="204789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57204" y="1076328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49" name="Google Shape;49;p1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1400"/>
              <a:buFont typeface="Times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547" lvl="1" marL="457047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392" lvl="2" marL="914092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241" lvl="3" marL="1371141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087" lvl="4" marL="1828187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935" lvl="5" marL="2285235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781" lvl="6" marL="2742281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629" lvl="7" marL="3199329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75" lvl="8" marL="3656375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74700" y="1000126"/>
            <a:ext cx="77724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-1266824" y="4506913"/>
            <a:ext cx="18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sg_logo_4c_white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" y="123825"/>
            <a:ext cx="1393800" cy="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1" y="4856165"/>
            <a:ext cx="22653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OSG </a:t>
            </a:r>
            <a:r>
              <a:rPr lang="en" sz="1200">
                <a:solidFill>
                  <a:srgbClr val="FF8000"/>
                </a:solidFill>
              </a:rPr>
              <a:t>User School 2019</a:t>
            </a:r>
            <a:endParaRPr/>
          </a:p>
        </p:txBody>
      </p:sp>
      <p:cxnSp>
        <p:nvCxnSpPr>
          <p:cNvPr id="12" name="Google Shape;12;p1"/>
          <p:cNvCxnSpPr/>
          <p:nvPr/>
        </p:nvCxnSpPr>
        <p:spPr>
          <a:xfrm>
            <a:off x="525465" y="866775"/>
            <a:ext cx="8618400" cy="0"/>
          </a:xfrm>
          <a:prstGeom prst="straightConnector1">
            <a:avLst/>
          </a:prstGeom>
          <a:noFill/>
          <a:ln cap="flat" cmpd="sng" w="38100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unsplash.com/photos/7nrsVjvALnA?utm_source=unsplash&amp;utm_medium=referral&amp;utm_content=creditCopyText" TargetMode="External"/><Relationship Id="rId4" Type="http://schemas.openxmlformats.org/officeDocument/2006/relationships/hyperlink" Target="https://unsplash.com/photos/7nrsVjvALnA?utm_source=unsplash&amp;utm_medium=referral&amp;utm_content=creditCopyText" TargetMode="External"/><Relationship Id="rId5" Type="http://schemas.openxmlformats.org/officeDocument/2006/relationships/hyperlink" Target="https://unsplash.com/search/photos/crossroads?utm_source=unsplash&amp;utm_medium=referral&amp;utm_content=creditCopyText" TargetMode="External"/><Relationship Id="rId6" Type="http://schemas.openxmlformats.org/officeDocument/2006/relationships/hyperlink" Target="https://unsplash.com/search/photos/crossroads?utm_source=unsplash&amp;utm_medium=referral&amp;utm_content=creditCopyText" TargetMode="External"/><Relationship Id="rId7" Type="http://schemas.openxmlformats.org/officeDocument/2006/relationships/hyperlink" Target="https://unsplash.com/search/photos/crossroads?utm_source=unsplash&amp;utm_medium=referral&amp;utm_content=creditCopyText" TargetMode="External"/><Relationship Id="rId8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hyperlink" Target="https://xkcd.com/1319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jpg"/><Relationship Id="rId4" Type="http://schemas.openxmlformats.org/officeDocument/2006/relationships/image" Target="../media/image2.jpg"/><Relationship Id="rId5" Type="http://schemas.openxmlformats.org/officeDocument/2006/relationships/image" Target="../media/image6.jpg"/><Relationship Id="rId6" Type="http://schemas.openxmlformats.org/officeDocument/2006/relationships/image" Target="../media/image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unsplash.com/photos/8ijXK3Pchs0?utm_source=unsplash&amp;utm_medium=referral&amp;utm_content=creditCopyText" TargetMode="External"/><Relationship Id="rId4" Type="http://schemas.openxmlformats.org/officeDocument/2006/relationships/hyperlink" Target="https://unsplash.com/photos/8ijXK3Pchs0?utm_source=unsplash&amp;utm_medium=referral&amp;utm_content=creditCopyText" TargetMode="External"/><Relationship Id="rId5" Type="http://schemas.openxmlformats.org/officeDocument/2006/relationships/hyperlink" Target="https://unsplash.com/search/photos/pools?utm_source=unsplash&amp;utm_medium=referral&amp;utm_content=creditCopyText" TargetMode="External"/><Relationship Id="rId6" Type="http://schemas.openxmlformats.org/officeDocument/2006/relationships/hyperlink" Target="https://unsplash.com/search/photos/pools?utm_source=unsplash&amp;utm_medium=referral&amp;utm_content=creditCopyText" TargetMode="External"/><Relationship Id="rId7" Type="http://schemas.openxmlformats.org/officeDocument/2006/relationships/hyperlink" Target="https://unsplash.com/search/photos/pools?utm_source=unsplash&amp;utm_medium=referral&amp;utm_content=creditCopyText" TargetMode="External"/><Relationship Id="rId8" Type="http://schemas.openxmlformats.org/officeDocument/2006/relationships/image" Target="../media/image1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jpg"/><Relationship Id="rId4" Type="http://schemas.openxmlformats.org/officeDocument/2006/relationships/hyperlink" Target="https://unsplash.com/photos/98Elr-LIvD8?utm_source=unsplash&amp;utm_medium=referral&amp;utm_content=creditCopyText" TargetMode="External"/><Relationship Id="rId5" Type="http://schemas.openxmlformats.org/officeDocument/2006/relationships/hyperlink" Target="https://unsplash.com/photos/98Elr-LIvD8?utm_source=unsplash&amp;utm_medium=referral&amp;utm_content=creditCopyText" TargetMode="External"/><Relationship Id="rId6" Type="http://schemas.openxmlformats.org/officeDocument/2006/relationships/hyperlink" Target="https://unsplash.com/search/photos/awesome?utm_source=unsplash&amp;utm_medium=referral&amp;utm_content=creditCopyText" TargetMode="External"/><Relationship Id="rId7" Type="http://schemas.openxmlformats.org/officeDocument/2006/relationships/hyperlink" Target="https://unsplash.com/search/photos/awesome?utm_source=unsplash&amp;utm_medium=referral&amp;utm_content=creditCopyText" TargetMode="External"/><Relationship Id="rId8" Type="http://schemas.openxmlformats.org/officeDocument/2006/relationships/hyperlink" Target="https://unsplash.com/search/photos/awesome?utm_source=unsplash&amp;utm_medium=referral&amp;utm_content=creditCopyText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Relationship Id="rId4" Type="http://schemas.openxmlformats.org/officeDocument/2006/relationships/hyperlink" Target="http://display.opensciencegrid.org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Relationship Id="rId4" Type="http://schemas.openxmlformats.org/officeDocument/2006/relationships/hyperlink" Target="https://unsplash.com/photos/QbJFw5xbtME?utm_source=unsplash&amp;utm_medium=referral&amp;utm_content=creditCopyText" TargetMode="External"/><Relationship Id="rId5" Type="http://schemas.openxmlformats.org/officeDocument/2006/relationships/hyperlink" Target="https://unsplash.com/photos/QbJFw5xbtME?utm_source=unsplash&amp;utm_medium=referral&amp;utm_content=creditCopyText" TargetMode="External"/><Relationship Id="rId6" Type="http://schemas.openxmlformats.org/officeDocument/2006/relationships/hyperlink" Target="https://unsplash.com/search/photos/renting?utm_source=unsplash&amp;utm_medium=referral&amp;utm_content=creditCopyText" TargetMode="External"/><Relationship Id="rId7" Type="http://schemas.openxmlformats.org/officeDocument/2006/relationships/hyperlink" Target="https://unsplash.com/search/photos/renting?utm_source=unsplash&amp;utm_medium=referral&amp;utm_content=creditCopyText" TargetMode="External"/><Relationship Id="rId8" Type="http://schemas.openxmlformats.org/officeDocument/2006/relationships/hyperlink" Target="https://unsplash.com/search/photos/renting?utm_source=unsplash&amp;utm_medium=referral&amp;utm_content=creditCopyText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research.cs.wisc.edu/htcondor/HTCondorWeek2017/presentations/ThuHoward_EDAModel.pdf" TargetMode="External"/><Relationship Id="rId4" Type="http://schemas.openxmlformats.org/officeDocument/2006/relationships/hyperlink" Target="http://research.cs.wisc.edu/htcondor/HTCondorWeek2015/presentations/Madduri-CondorWeek-2015.pdf" TargetMode="External"/><Relationship Id="rId5" Type="http://schemas.openxmlformats.org/officeDocument/2006/relationships/hyperlink" Target="http://research.cs.wisc.edu/htcondor/HTCondorWeek2016/presentations/CycleComputing.pdf" TargetMode="External"/><Relationship Id="rId6" Type="http://schemas.openxmlformats.org/officeDocument/2006/relationships/hyperlink" Target="http://research.cs.wisc.edu/htcondor/HTCondorWeek2015/presentations/CottonB_CycleComputing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ctrTitle"/>
          </p:nvPr>
        </p:nvSpPr>
        <p:spPr>
          <a:xfrm>
            <a:off x="685800" y="1714500"/>
            <a:ext cx="77724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Introduction to DHTC</a:t>
            </a:r>
            <a:endParaRPr sz="4800"/>
          </a:p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647700" y="2914650"/>
            <a:ext cx="7810500" cy="13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80"/>
                </a:solidFill>
              </a:rPr>
              <a:t>Brian Lin</a:t>
            </a:r>
            <a:endParaRPr>
              <a:solidFill>
                <a:srgbClr val="00008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80"/>
                </a:solidFill>
              </a:rPr>
              <a:t>OSG Software Team</a:t>
            </a:r>
            <a:endParaRPr>
              <a:solidFill>
                <a:srgbClr val="00008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80"/>
                </a:solidFill>
              </a:rPr>
              <a:t>University of Wisconsin - Madison</a:t>
            </a:r>
            <a:endParaRPr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idx="4294967295" type="ctrTitle"/>
          </p:nvPr>
        </p:nvSpPr>
        <p:spPr>
          <a:xfrm>
            <a:off x="465450" y="1991850"/>
            <a:ext cx="82131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#</a:t>
            </a:r>
            <a:r>
              <a:rPr lang="en"/>
              <a:t>3</a:t>
            </a:r>
            <a:r>
              <a:rPr b="1" lang="en"/>
              <a:t>: </a:t>
            </a:r>
            <a:r>
              <a:rPr lang="en"/>
              <a:t>Share Resources</a:t>
            </a:r>
            <a:endParaRPr b="1"/>
          </a:p>
        </p:txBody>
      </p:sp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4"/>
          <p:cNvSpPr txBox="1"/>
          <p:nvPr>
            <p:ph type="title"/>
          </p:nvPr>
        </p:nvSpPr>
        <p:spPr>
          <a:xfrm>
            <a:off x="1239225" y="85725"/>
            <a:ext cx="78015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Distributed HTC</a:t>
            </a:r>
            <a:endParaRPr sz="3200"/>
          </a:p>
        </p:txBody>
      </p:sp>
      <p:sp>
        <p:nvSpPr>
          <p:cNvPr id="154" name="Google Shape;154;p24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155" name="Google Shape;155;p24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4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24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58" name="Google Shape;158;p24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3731700" y="4273800"/>
            <a:ext cx="16806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 - Madison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4"/>
          <p:cNvSpPr/>
          <p:nvPr/>
        </p:nvSpPr>
        <p:spPr>
          <a:xfrm>
            <a:off x="4871806" y="30082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3848188" y="30703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4"/>
          <p:cNvSpPr/>
          <p:nvPr/>
        </p:nvSpPr>
        <p:spPr>
          <a:xfrm>
            <a:off x="3883246" y="31003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165" name="Google Shape;165;p24"/>
          <p:cNvCxnSpPr/>
          <p:nvPr/>
        </p:nvCxnSpPr>
        <p:spPr>
          <a:xfrm>
            <a:off x="4200837" y="33007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4"/>
          <p:cNvCxnSpPr/>
          <p:nvPr/>
        </p:nvCxnSpPr>
        <p:spPr>
          <a:xfrm flipH="1" rot="10800000">
            <a:off x="4730508" y="32724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4"/>
          <p:cNvSpPr/>
          <p:nvPr/>
        </p:nvSpPr>
        <p:spPr>
          <a:xfrm>
            <a:off x="4908719" y="30381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68" name="Google Shape;168;p24"/>
          <p:cNvSpPr/>
          <p:nvPr/>
        </p:nvSpPr>
        <p:spPr>
          <a:xfrm>
            <a:off x="4352259" y="32801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/>
          <p:nvPr/>
        </p:nvSpPr>
        <p:spPr>
          <a:xfrm>
            <a:off x="4388643" y="33100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810200" y="3157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Nebraska - Lincoln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5916100" y="29771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Chicago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2352806" y="1975600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4"/>
          <p:cNvSpPr/>
          <p:nvPr/>
        </p:nvSpPr>
        <p:spPr>
          <a:xfrm>
            <a:off x="1329188" y="2037750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1364246" y="2067672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175" name="Google Shape;175;p24"/>
          <p:cNvCxnSpPr/>
          <p:nvPr/>
        </p:nvCxnSpPr>
        <p:spPr>
          <a:xfrm>
            <a:off x="1681837" y="2268156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4"/>
          <p:cNvCxnSpPr/>
          <p:nvPr/>
        </p:nvCxnSpPr>
        <p:spPr>
          <a:xfrm flipH="1" rot="10800000">
            <a:off x="2211508" y="2239821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4"/>
          <p:cNvSpPr/>
          <p:nvPr/>
        </p:nvSpPr>
        <p:spPr>
          <a:xfrm>
            <a:off x="2389719" y="2005530"/>
            <a:ext cx="3459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1833259" y="2247482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>
            <a:off x="1869643" y="2277405"/>
            <a:ext cx="3414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80" name="Google Shape;180;p24"/>
          <p:cNvSpPr/>
          <p:nvPr/>
        </p:nvSpPr>
        <p:spPr>
          <a:xfrm>
            <a:off x="7444056" y="1669575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/>
          <p:nvPr/>
        </p:nvSpPr>
        <p:spPr>
          <a:xfrm>
            <a:off x="6420438" y="1731725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4"/>
          <p:cNvSpPr/>
          <p:nvPr/>
        </p:nvSpPr>
        <p:spPr>
          <a:xfrm>
            <a:off x="6455496" y="1761647"/>
            <a:ext cx="3288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183" name="Google Shape;183;p24"/>
          <p:cNvCxnSpPr/>
          <p:nvPr/>
        </p:nvCxnSpPr>
        <p:spPr>
          <a:xfrm>
            <a:off x="6773087" y="1962131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4"/>
          <p:cNvCxnSpPr/>
          <p:nvPr/>
        </p:nvCxnSpPr>
        <p:spPr>
          <a:xfrm flipH="1" rot="10800000">
            <a:off x="7302758" y="1933796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24"/>
          <p:cNvSpPr/>
          <p:nvPr/>
        </p:nvSpPr>
        <p:spPr>
          <a:xfrm>
            <a:off x="7480969" y="1699505"/>
            <a:ext cx="3459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6924509" y="1941457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4"/>
          <p:cNvSpPr/>
          <p:nvPr/>
        </p:nvSpPr>
        <p:spPr>
          <a:xfrm>
            <a:off x="6960893" y="1971380"/>
            <a:ext cx="3414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4294967295" type="ctrTitle"/>
          </p:nvPr>
        </p:nvSpPr>
        <p:spPr>
          <a:xfrm>
            <a:off x="1161600" y="1533275"/>
            <a:ext cx="68208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i.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Up Your Jobs Manually</a:t>
            </a:r>
            <a:endParaRPr/>
          </a:p>
        </p:txBody>
      </p:sp>
      <p:sp>
        <p:nvSpPr>
          <p:cNvPr id="193" name="Google Shape;193;p25"/>
          <p:cNvSpPr txBox="1"/>
          <p:nvPr/>
        </p:nvSpPr>
        <p:spPr>
          <a:xfrm>
            <a:off x="1585950" y="2838469"/>
            <a:ext cx="59721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Let’s start sharing!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194" name="Google Shape;194;p25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Manual Job Split</a:t>
            </a:r>
            <a:endParaRPr sz="3200"/>
          </a:p>
        </p:txBody>
      </p:sp>
      <p:sp>
        <p:nvSpPr>
          <p:cNvPr id="200" name="Google Shape;200;p26"/>
          <p:cNvSpPr txBox="1"/>
          <p:nvPr>
            <p:ph idx="1" type="body"/>
          </p:nvPr>
        </p:nvSpPr>
        <p:spPr>
          <a:xfrm>
            <a:off x="4768300" y="1000125"/>
            <a:ext cx="37788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Obtain login access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Query each cluster for idle resources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Split and submit jobs based on resource availability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201" name="Google Shape;201;p26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26"/>
          <p:cNvSpPr txBox="1"/>
          <p:nvPr/>
        </p:nvSpPr>
        <p:spPr>
          <a:xfrm>
            <a:off x="5974050" y="4824000"/>
            <a:ext cx="2903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Photo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3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Denys Nevozhai</a:t>
            </a:r>
            <a:r>
              <a:rPr lang="en" sz="1000">
                <a:solidFill>
                  <a:schemeClr val="dk1"/>
                </a:solidFill>
              </a:rPr>
              <a:t> on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Unsplash</a:t>
            </a:r>
            <a:endParaRPr sz="1000" u="sng">
              <a:solidFill>
                <a:schemeClr val="hlink"/>
              </a:solidFill>
              <a:hlinkClick r:id="rId7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203" name="Google Shape;203;p26"/>
          <p:cNvPicPr preferRelativeResize="0"/>
          <p:nvPr/>
        </p:nvPicPr>
        <p:blipFill rotWithShape="1">
          <a:blip r:embed="rId8">
            <a:alphaModFix/>
          </a:blip>
          <a:srcRect b="26150" l="18391" r="24599" t="8472"/>
          <a:stretch/>
        </p:blipFill>
        <p:spPr>
          <a:xfrm>
            <a:off x="703526" y="1095525"/>
            <a:ext cx="3912380" cy="336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 txBox="1"/>
          <p:nvPr>
            <p:ph type="title"/>
          </p:nvPr>
        </p:nvSpPr>
        <p:spPr>
          <a:xfrm>
            <a:off x="1239225" y="85725"/>
            <a:ext cx="78015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Distributed HTC</a:t>
            </a:r>
            <a:endParaRPr sz="3200"/>
          </a:p>
        </p:txBody>
      </p:sp>
      <p:sp>
        <p:nvSpPr>
          <p:cNvPr id="211" name="Google Shape;211;p27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212" name="Google Shape;212;p27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7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27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15" name="Google Shape;215;p27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7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3731700" y="4273800"/>
            <a:ext cx="16806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 - Madison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8" name="Google Shape;218;p27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27"/>
          <p:cNvSpPr/>
          <p:nvPr/>
        </p:nvSpPr>
        <p:spPr>
          <a:xfrm>
            <a:off x="4871806" y="30082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7"/>
          <p:cNvSpPr/>
          <p:nvPr/>
        </p:nvSpPr>
        <p:spPr>
          <a:xfrm>
            <a:off x="3848188" y="30703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7"/>
          <p:cNvSpPr/>
          <p:nvPr/>
        </p:nvSpPr>
        <p:spPr>
          <a:xfrm>
            <a:off x="3883246" y="31003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22" name="Google Shape;222;p27"/>
          <p:cNvCxnSpPr/>
          <p:nvPr/>
        </p:nvCxnSpPr>
        <p:spPr>
          <a:xfrm>
            <a:off x="4200837" y="33007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7"/>
          <p:cNvCxnSpPr/>
          <p:nvPr/>
        </p:nvCxnSpPr>
        <p:spPr>
          <a:xfrm flipH="1" rot="10800000">
            <a:off x="4730508" y="32724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27"/>
          <p:cNvSpPr/>
          <p:nvPr/>
        </p:nvSpPr>
        <p:spPr>
          <a:xfrm>
            <a:off x="4908719" y="30381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25" name="Google Shape;225;p27"/>
          <p:cNvSpPr/>
          <p:nvPr/>
        </p:nvSpPr>
        <p:spPr>
          <a:xfrm>
            <a:off x="4352259" y="32801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7"/>
          <p:cNvSpPr/>
          <p:nvPr/>
        </p:nvSpPr>
        <p:spPr>
          <a:xfrm>
            <a:off x="4388643" y="33100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27" name="Google Shape;227;p27"/>
          <p:cNvSpPr txBox="1"/>
          <p:nvPr/>
        </p:nvSpPr>
        <p:spPr>
          <a:xfrm>
            <a:off x="810200" y="3157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Nebraska - Lincoln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5916100" y="29771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Chicago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9" name="Google Shape;229;p27"/>
          <p:cNvSpPr/>
          <p:nvPr/>
        </p:nvSpPr>
        <p:spPr>
          <a:xfrm>
            <a:off x="2352806" y="1975600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7"/>
          <p:cNvSpPr/>
          <p:nvPr/>
        </p:nvSpPr>
        <p:spPr>
          <a:xfrm>
            <a:off x="1329188" y="2037750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7"/>
          <p:cNvSpPr/>
          <p:nvPr/>
        </p:nvSpPr>
        <p:spPr>
          <a:xfrm>
            <a:off x="1364246" y="2067672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32" name="Google Shape;232;p27"/>
          <p:cNvCxnSpPr/>
          <p:nvPr/>
        </p:nvCxnSpPr>
        <p:spPr>
          <a:xfrm>
            <a:off x="1681837" y="2268156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7"/>
          <p:cNvCxnSpPr/>
          <p:nvPr/>
        </p:nvCxnSpPr>
        <p:spPr>
          <a:xfrm flipH="1" rot="10800000">
            <a:off x="2211508" y="2239821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27"/>
          <p:cNvSpPr/>
          <p:nvPr/>
        </p:nvSpPr>
        <p:spPr>
          <a:xfrm>
            <a:off x="2389719" y="2005530"/>
            <a:ext cx="3459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35" name="Google Shape;235;p27"/>
          <p:cNvSpPr/>
          <p:nvPr/>
        </p:nvSpPr>
        <p:spPr>
          <a:xfrm>
            <a:off x="1833259" y="2247482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7"/>
          <p:cNvSpPr/>
          <p:nvPr/>
        </p:nvSpPr>
        <p:spPr>
          <a:xfrm>
            <a:off x="1869643" y="2277405"/>
            <a:ext cx="3414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37" name="Google Shape;237;p27"/>
          <p:cNvSpPr/>
          <p:nvPr/>
        </p:nvSpPr>
        <p:spPr>
          <a:xfrm>
            <a:off x="7444056" y="1669575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7"/>
          <p:cNvSpPr/>
          <p:nvPr/>
        </p:nvSpPr>
        <p:spPr>
          <a:xfrm>
            <a:off x="6420438" y="1731725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7"/>
          <p:cNvSpPr/>
          <p:nvPr/>
        </p:nvSpPr>
        <p:spPr>
          <a:xfrm>
            <a:off x="6455496" y="1761647"/>
            <a:ext cx="3288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40" name="Google Shape;240;p27"/>
          <p:cNvCxnSpPr/>
          <p:nvPr/>
        </p:nvCxnSpPr>
        <p:spPr>
          <a:xfrm>
            <a:off x="6773087" y="1962131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27"/>
          <p:cNvCxnSpPr/>
          <p:nvPr/>
        </p:nvCxnSpPr>
        <p:spPr>
          <a:xfrm flipH="1" rot="10800000">
            <a:off x="7302758" y="1933796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27"/>
          <p:cNvSpPr/>
          <p:nvPr/>
        </p:nvSpPr>
        <p:spPr>
          <a:xfrm>
            <a:off x="7480969" y="1699505"/>
            <a:ext cx="3459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43" name="Google Shape;243;p27"/>
          <p:cNvSpPr/>
          <p:nvPr/>
        </p:nvSpPr>
        <p:spPr>
          <a:xfrm>
            <a:off x="6924509" y="1941457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7"/>
          <p:cNvSpPr/>
          <p:nvPr/>
        </p:nvSpPr>
        <p:spPr>
          <a:xfrm>
            <a:off x="6960893" y="1971380"/>
            <a:ext cx="3414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8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8"/>
          <p:cNvSpPr txBox="1"/>
          <p:nvPr>
            <p:ph type="title"/>
          </p:nvPr>
        </p:nvSpPr>
        <p:spPr>
          <a:xfrm>
            <a:off x="1239225" y="85725"/>
            <a:ext cx="78015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Distributed HTC</a:t>
            </a:r>
            <a:endParaRPr sz="3200"/>
          </a:p>
        </p:txBody>
      </p:sp>
      <p:sp>
        <p:nvSpPr>
          <p:cNvPr id="252" name="Google Shape;252;p28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253" name="Google Shape;253;p28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28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8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56" name="Google Shape;256;p28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8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58" name="Google Shape;258;p28"/>
          <p:cNvSpPr txBox="1"/>
          <p:nvPr/>
        </p:nvSpPr>
        <p:spPr>
          <a:xfrm>
            <a:off x="3731700" y="4273800"/>
            <a:ext cx="16806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 - Madison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9" name="Google Shape;259;p28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28"/>
          <p:cNvSpPr/>
          <p:nvPr/>
        </p:nvSpPr>
        <p:spPr>
          <a:xfrm>
            <a:off x="4871806" y="30082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8"/>
          <p:cNvSpPr/>
          <p:nvPr/>
        </p:nvSpPr>
        <p:spPr>
          <a:xfrm>
            <a:off x="3848188" y="30703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8"/>
          <p:cNvSpPr/>
          <p:nvPr/>
        </p:nvSpPr>
        <p:spPr>
          <a:xfrm>
            <a:off x="3883246" y="31003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63" name="Google Shape;263;p28"/>
          <p:cNvCxnSpPr/>
          <p:nvPr/>
        </p:nvCxnSpPr>
        <p:spPr>
          <a:xfrm>
            <a:off x="4200837" y="33007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28"/>
          <p:cNvCxnSpPr/>
          <p:nvPr/>
        </p:nvCxnSpPr>
        <p:spPr>
          <a:xfrm flipH="1" rot="10800000">
            <a:off x="4730508" y="32724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28"/>
          <p:cNvSpPr/>
          <p:nvPr/>
        </p:nvSpPr>
        <p:spPr>
          <a:xfrm>
            <a:off x="4908719" y="30381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66" name="Google Shape;266;p28"/>
          <p:cNvSpPr/>
          <p:nvPr/>
        </p:nvSpPr>
        <p:spPr>
          <a:xfrm>
            <a:off x="4352259" y="32801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8"/>
          <p:cNvSpPr/>
          <p:nvPr/>
        </p:nvSpPr>
        <p:spPr>
          <a:xfrm>
            <a:off x="4388643" y="33100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68" name="Google Shape;268;p28"/>
          <p:cNvSpPr txBox="1"/>
          <p:nvPr/>
        </p:nvSpPr>
        <p:spPr>
          <a:xfrm>
            <a:off x="810200" y="3157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Nebraska - Lincoln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9" name="Google Shape;269;p28"/>
          <p:cNvSpPr txBox="1"/>
          <p:nvPr/>
        </p:nvSpPr>
        <p:spPr>
          <a:xfrm>
            <a:off x="5916100" y="29771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Chicago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0" name="Google Shape;270;p28"/>
          <p:cNvSpPr/>
          <p:nvPr/>
        </p:nvSpPr>
        <p:spPr>
          <a:xfrm>
            <a:off x="2352806" y="1975600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8"/>
          <p:cNvSpPr/>
          <p:nvPr/>
        </p:nvSpPr>
        <p:spPr>
          <a:xfrm>
            <a:off x="1329188" y="2037750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8"/>
          <p:cNvSpPr/>
          <p:nvPr/>
        </p:nvSpPr>
        <p:spPr>
          <a:xfrm>
            <a:off x="1364246" y="2067672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73" name="Google Shape;273;p28"/>
          <p:cNvCxnSpPr/>
          <p:nvPr/>
        </p:nvCxnSpPr>
        <p:spPr>
          <a:xfrm>
            <a:off x="1681837" y="2268156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28"/>
          <p:cNvCxnSpPr/>
          <p:nvPr/>
        </p:nvCxnSpPr>
        <p:spPr>
          <a:xfrm flipH="1" rot="10800000">
            <a:off x="2211508" y="2239821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8"/>
          <p:cNvSpPr/>
          <p:nvPr/>
        </p:nvSpPr>
        <p:spPr>
          <a:xfrm>
            <a:off x="2389719" y="2005530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76" name="Google Shape;276;p28"/>
          <p:cNvSpPr/>
          <p:nvPr/>
        </p:nvSpPr>
        <p:spPr>
          <a:xfrm>
            <a:off x="1833259" y="2247482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8"/>
          <p:cNvSpPr/>
          <p:nvPr/>
        </p:nvSpPr>
        <p:spPr>
          <a:xfrm>
            <a:off x="1869643" y="2277405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78" name="Google Shape;278;p28"/>
          <p:cNvSpPr/>
          <p:nvPr/>
        </p:nvSpPr>
        <p:spPr>
          <a:xfrm>
            <a:off x="7444056" y="1669575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8"/>
          <p:cNvSpPr/>
          <p:nvPr/>
        </p:nvSpPr>
        <p:spPr>
          <a:xfrm>
            <a:off x="6420438" y="1731725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8"/>
          <p:cNvSpPr/>
          <p:nvPr/>
        </p:nvSpPr>
        <p:spPr>
          <a:xfrm>
            <a:off x="6455496" y="1761647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81" name="Google Shape;281;p28"/>
          <p:cNvCxnSpPr/>
          <p:nvPr/>
        </p:nvCxnSpPr>
        <p:spPr>
          <a:xfrm>
            <a:off x="6773087" y="1962131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28"/>
          <p:cNvCxnSpPr/>
          <p:nvPr/>
        </p:nvCxnSpPr>
        <p:spPr>
          <a:xfrm flipH="1" rot="10800000">
            <a:off x="7302758" y="1933796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" name="Google Shape;283;p28"/>
          <p:cNvSpPr/>
          <p:nvPr/>
        </p:nvSpPr>
        <p:spPr>
          <a:xfrm>
            <a:off x="7480969" y="1699505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84" name="Google Shape;284;p28"/>
          <p:cNvSpPr/>
          <p:nvPr/>
        </p:nvSpPr>
        <p:spPr>
          <a:xfrm>
            <a:off x="6924509" y="1941457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8"/>
          <p:cNvSpPr/>
          <p:nvPr/>
        </p:nvSpPr>
        <p:spPr>
          <a:xfrm>
            <a:off x="6960893" y="1971380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 txBox="1"/>
          <p:nvPr>
            <p:ph type="title"/>
          </p:nvPr>
        </p:nvSpPr>
        <p:spPr>
          <a:xfrm>
            <a:off x="1228725" y="85725"/>
            <a:ext cx="77724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Manual Job Split - Shortcomings</a:t>
            </a:r>
            <a:endParaRPr sz="3200"/>
          </a:p>
        </p:txBody>
      </p:sp>
      <p:sp>
        <p:nvSpPr>
          <p:cNvPr id="291" name="Google Shape;291;p29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Fewer logins = fewer potential resources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More logins = more account management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Why would they give you accounts? Are your friends going to want CHTC accounts?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Querying and splitting jobs is tedious and inaccurate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Not all clusters use HTCondor — other job schedulers e.g., SLURM, PBS, etc.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Pools are independent — workflows must be confined to a single pool</a:t>
            </a:r>
            <a:endParaRPr sz="2400">
              <a:solidFill>
                <a:srgbClr val="00008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292" name="Google Shape;292;p29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 txBox="1"/>
          <p:nvPr>
            <p:ph idx="4294967295" type="ctrTitle"/>
          </p:nvPr>
        </p:nvSpPr>
        <p:spPr>
          <a:xfrm>
            <a:off x="791850" y="1509825"/>
            <a:ext cx="7560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ii.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Up Your Jobs Automatically</a:t>
            </a:r>
            <a:r>
              <a:rPr lang="en"/>
              <a:t> </a:t>
            </a:r>
            <a:endParaRPr/>
          </a:p>
        </p:txBody>
      </p:sp>
      <p:sp>
        <p:nvSpPr>
          <p:cNvPr id="298" name="Google Shape;298;p30"/>
          <p:cNvSpPr txBox="1"/>
          <p:nvPr/>
        </p:nvSpPr>
        <p:spPr>
          <a:xfrm>
            <a:off x="1585950" y="2838469"/>
            <a:ext cx="59721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Let the computers do </a:t>
            </a:r>
            <a:r>
              <a:rPr lang="en" sz="2400">
                <a:solidFill>
                  <a:srgbClr val="000080"/>
                </a:solidFill>
              </a:rPr>
              <a:t>the</a:t>
            </a:r>
            <a:r>
              <a:rPr lang="en" sz="2400">
                <a:solidFill>
                  <a:srgbClr val="000080"/>
                </a:solidFill>
              </a:rPr>
              <a:t> work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299" name="Google Shape;299;p30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/>
          <p:nvPr>
            <p:ph type="title"/>
          </p:nvPr>
        </p:nvSpPr>
        <p:spPr>
          <a:xfrm>
            <a:off x="1228725" y="85725"/>
            <a:ext cx="7848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Automatic Job Split - Shortcomings</a:t>
            </a:r>
            <a:endParaRPr sz="3200"/>
          </a:p>
        </p:txBody>
      </p:sp>
      <p:sp>
        <p:nvSpPr>
          <p:cNvPr id="305" name="Google Shape;305;p31"/>
          <p:cNvSpPr txBox="1"/>
          <p:nvPr>
            <p:ph idx="1" type="body"/>
          </p:nvPr>
        </p:nvSpPr>
        <p:spPr>
          <a:xfrm>
            <a:off x="5305250" y="1023325"/>
            <a:ext cx="3241800" cy="3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0080"/>
                </a:solidFill>
              </a:rPr>
              <a:t>Homer:</a:t>
            </a:r>
            <a:r>
              <a:rPr lang="en" sz="2200">
                <a:solidFill>
                  <a:srgbClr val="000080"/>
                </a:solidFill>
              </a:rPr>
              <a:t> Kids: there's three ways to do things; the right way, the wrong way and the Max Power way!</a:t>
            </a:r>
            <a:endParaRPr sz="2200">
              <a:solidFill>
                <a:srgbClr val="00008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0080"/>
                </a:solidFill>
              </a:rPr>
              <a:t>Bart:</a:t>
            </a:r>
            <a:r>
              <a:rPr lang="en" sz="2200">
                <a:solidFill>
                  <a:srgbClr val="000080"/>
                </a:solidFill>
              </a:rPr>
              <a:t> Isn't that the wrong way?</a:t>
            </a:r>
            <a:endParaRPr sz="2200">
              <a:solidFill>
                <a:srgbClr val="00008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80"/>
                </a:solidFill>
              </a:rPr>
              <a:t>Homer:</a:t>
            </a:r>
            <a:r>
              <a:rPr lang="en" sz="2200">
                <a:solidFill>
                  <a:srgbClr val="000080"/>
                </a:solidFill>
              </a:rPr>
              <a:t> Yeah, but faster!</a:t>
            </a:r>
            <a:endParaRPr sz="2200">
              <a:solidFill>
                <a:srgbClr val="000080"/>
              </a:solidFill>
            </a:endParaRPr>
          </a:p>
          <a:p>
            <a:pPr indent="0" lvl="0" marL="0" rtl="0" algn="r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80"/>
                </a:solidFill>
              </a:rPr>
              <a:t>Groening, M (Writer), Michels, P. (Director) . (1999). Homer to the Max [Television Series Episode]. In Scully, M. (Executive Producer), </a:t>
            </a:r>
            <a:r>
              <a:rPr i="1" lang="en" sz="1000">
                <a:solidFill>
                  <a:srgbClr val="000080"/>
                </a:solidFill>
              </a:rPr>
              <a:t>The Simpsons. </a:t>
            </a:r>
            <a:r>
              <a:rPr lang="en" sz="1000">
                <a:solidFill>
                  <a:srgbClr val="000080"/>
                </a:solidFill>
              </a:rPr>
              <a:t>Los Angeles, CA: Gracie Films</a:t>
            </a:r>
            <a:endParaRPr sz="1000">
              <a:solidFill>
                <a:srgbClr val="000080"/>
              </a:solidFill>
            </a:endParaRPr>
          </a:p>
        </p:txBody>
      </p:sp>
      <p:sp>
        <p:nvSpPr>
          <p:cNvPr id="306" name="Google Shape;306;p31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omertothemax1_thumb.png" id="307" name="Google Shape;3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00" y="1023325"/>
            <a:ext cx="4530324" cy="33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/>
          <p:nvPr>
            <p:ph type="title"/>
          </p:nvPr>
        </p:nvSpPr>
        <p:spPr>
          <a:xfrm>
            <a:off x="1228725" y="85725"/>
            <a:ext cx="7848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Automatic Partitions - Shortcomings</a:t>
            </a:r>
            <a:endParaRPr sz="3200"/>
          </a:p>
        </p:txBody>
      </p:sp>
      <p:sp>
        <p:nvSpPr>
          <p:cNvPr id="313" name="Google Shape;313;p32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utomation_2x.png" id="314" name="Google Shape;3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337" y="1101550"/>
            <a:ext cx="3621326" cy="36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2"/>
          <p:cNvSpPr txBox="1"/>
          <p:nvPr/>
        </p:nvSpPr>
        <p:spPr>
          <a:xfrm>
            <a:off x="3770850" y="4842600"/>
            <a:ext cx="16023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https://xkcd.com/1319/</a:t>
            </a:r>
            <a:endParaRPr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type="title"/>
          </p:nvPr>
        </p:nvSpPr>
        <p:spPr>
          <a:xfrm>
            <a:off x="13049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Local High Throughput Computing</a:t>
            </a:r>
            <a:endParaRPr sz="3200"/>
          </a:p>
        </p:txBody>
      </p:sp>
      <p:sp>
        <p:nvSpPr>
          <p:cNvPr id="79" name="Google Shape;79;p15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</a:rPr>
              <a:t>local</a:t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80" name="Google Shape;80;p15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5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5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</a:rPr>
              <a:t>resources</a:t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</a:rPr>
              <a:t>compute</a:t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3351650" y="1590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 - Madison</a:t>
            </a:r>
            <a:endParaRPr sz="3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"/>
          <p:cNvSpPr txBox="1"/>
          <p:nvPr>
            <p:ph type="title"/>
          </p:nvPr>
        </p:nvSpPr>
        <p:spPr>
          <a:xfrm>
            <a:off x="1228725" y="85725"/>
            <a:ext cx="7496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Requirements</a:t>
            </a:r>
            <a:endParaRPr sz="3200"/>
          </a:p>
        </p:txBody>
      </p:sp>
      <p:sp>
        <p:nvSpPr>
          <p:cNvPr id="321" name="Google Shape;321;p33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Minimal account management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job splitting</a:t>
            </a:r>
            <a:endParaRPr/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DAG workflow functionality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HTCondor only!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resource sharing requirements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322" name="Google Shape;322;p33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/>
          <p:nvPr>
            <p:ph idx="4294967295" type="ctrTitle"/>
          </p:nvPr>
        </p:nvSpPr>
        <p:spPr>
          <a:xfrm>
            <a:off x="1161600" y="1533275"/>
            <a:ext cx="68208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iii.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Overlay Systems</a:t>
            </a:r>
            <a:endParaRPr/>
          </a:p>
        </p:txBody>
      </p:sp>
      <p:sp>
        <p:nvSpPr>
          <p:cNvPr id="328" name="Google Shape;328;p34"/>
          <p:cNvSpPr txBox="1"/>
          <p:nvPr/>
        </p:nvSpPr>
        <p:spPr>
          <a:xfrm>
            <a:off x="1585950" y="2838469"/>
            <a:ext cx="59721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Let the OSG do the heavy lifting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329" name="Google Shape;329;p34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5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335" name="Google Shape;335;p35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6" name="Google Shape;336;p35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337" name="Google Shape;337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" name="Google Shape;339;p35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340" name="Google Shape;340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" name="Google Shape;342;p35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343" name="Google Shape;343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" name="Google Shape;345;p35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346" name="Google Shape;346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Google Shape;348;p35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349" name="Google Shape;349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" name="Google Shape;351;p35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352" name="Google Shape;352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" name="Google Shape;354;p35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355" name="Google Shape;355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" name="Google Shape;357;p35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358" name="Google Shape;358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35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361" name="Google Shape;361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35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364" name="Google Shape;364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6" name="Google Shape;366;p35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7" name="Google Shape;367;p35"/>
          <p:cNvSpPr/>
          <p:nvPr/>
        </p:nvSpPr>
        <p:spPr>
          <a:xfrm>
            <a:off x="2717258" y="1682558"/>
            <a:ext cx="639154" cy="639154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5"/>
          <p:cNvSpPr/>
          <p:nvPr/>
        </p:nvSpPr>
        <p:spPr>
          <a:xfrm>
            <a:off x="2736430" y="1701736"/>
            <a:ext cx="600808" cy="600808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5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0" name="Google Shape;370;p35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5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372" name="Google Shape;372;p35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5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5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375" name="Google Shape;375;p35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35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35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378" name="Google Shape;378;p35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5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380" name="Google Shape;380;p35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386" name="Google Shape;386;p36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7" name="Google Shape;387;p36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388" name="Google Shape;388;p36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6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" name="Google Shape;390;p36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391" name="Google Shape;391;p36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6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36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394" name="Google Shape;394;p36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6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6" name="Google Shape;396;p36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397" name="Google Shape;397;p36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6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Google Shape;399;p36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400" name="Google Shape;400;p36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6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36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403" name="Google Shape;403;p36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6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" name="Google Shape;405;p36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406" name="Google Shape;406;p36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6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" name="Google Shape;408;p36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409" name="Google Shape;409;p36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6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" name="Google Shape;411;p36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412" name="Google Shape;412;p36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6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" name="Google Shape;414;p36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415" name="Google Shape;415;p36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6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Google Shape;417;p36"/>
          <p:cNvSpPr/>
          <p:nvPr/>
        </p:nvSpPr>
        <p:spPr>
          <a:xfrm>
            <a:off x="2717258" y="1682558"/>
            <a:ext cx="639300" cy="639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6"/>
          <p:cNvSpPr/>
          <p:nvPr/>
        </p:nvSpPr>
        <p:spPr>
          <a:xfrm>
            <a:off x="2736430" y="1701736"/>
            <a:ext cx="600900" cy="6009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6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20" name="Google Shape;420;p36"/>
          <p:cNvGrpSpPr/>
          <p:nvPr/>
        </p:nvGrpSpPr>
        <p:grpSpPr>
          <a:xfrm>
            <a:off x="1869013" y="1829688"/>
            <a:ext cx="792338" cy="438825"/>
            <a:chOff x="1792813" y="1677288"/>
            <a:chExt cx="792338" cy="438825"/>
          </a:xfrm>
        </p:grpSpPr>
        <p:cxnSp>
          <p:nvCxnSpPr>
            <p:cNvPr id="421" name="Google Shape;421;p36"/>
            <p:cNvCxnSpPr/>
            <p:nvPr/>
          </p:nvCxnSpPr>
          <p:spPr>
            <a:xfrm>
              <a:off x="1970450" y="1969838"/>
              <a:ext cx="614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2" name="Google Shape;422;p36"/>
            <p:cNvCxnSpPr/>
            <p:nvPr/>
          </p:nvCxnSpPr>
          <p:spPr>
            <a:xfrm>
              <a:off x="1792813" y="2116113"/>
              <a:ext cx="702900" cy="0"/>
            </a:xfrm>
            <a:prstGeom prst="straightConnector1">
              <a:avLst/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3" name="Google Shape;423;p36"/>
            <p:cNvCxnSpPr/>
            <p:nvPr/>
          </p:nvCxnSpPr>
          <p:spPr>
            <a:xfrm>
              <a:off x="1970450" y="1677288"/>
              <a:ext cx="614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4" name="Google Shape;424;p36"/>
            <p:cNvCxnSpPr/>
            <p:nvPr/>
          </p:nvCxnSpPr>
          <p:spPr>
            <a:xfrm>
              <a:off x="1792813" y="1823563"/>
              <a:ext cx="702900" cy="0"/>
            </a:xfrm>
            <a:prstGeom prst="straightConnector1">
              <a:avLst/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descr="DNA-Helix-Variation-2.png" id="425" name="Google Shape;4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812" y="1364562"/>
            <a:ext cx="623927" cy="622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-fancy.png" id="426" name="Google Shape;42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155" y="1965150"/>
            <a:ext cx="438878" cy="5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6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8" name="Google Shape;428;p36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6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430" name="Google Shape;430;p36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6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433" name="Google Shape;433;p36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36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5" name="Google Shape;435;p36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436" name="Google Shape;436;p36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6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438" name="Google Shape;438;p36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7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444" name="Google Shape;444;p37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45" name="Google Shape;445;p37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446" name="Google Shape;446;p37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" name="Google Shape;448;p37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449" name="Google Shape;449;p37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7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" name="Google Shape;451;p37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452" name="Google Shape;452;p37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" name="Google Shape;454;p37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455" name="Google Shape;455;p37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7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7" name="Google Shape;457;p37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458" name="Google Shape;458;p37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0" name="Google Shape;460;p37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461" name="Google Shape;461;p37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37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464" name="Google Shape;464;p37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37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467" name="Google Shape;467;p37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" name="Google Shape;469;p37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470" name="Google Shape;470;p37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7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p37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473" name="Google Shape;473;p37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37"/>
          <p:cNvSpPr/>
          <p:nvPr/>
        </p:nvSpPr>
        <p:spPr>
          <a:xfrm>
            <a:off x="2717258" y="1682558"/>
            <a:ext cx="639300" cy="639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7"/>
          <p:cNvSpPr/>
          <p:nvPr/>
        </p:nvSpPr>
        <p:spPr>
          <a:xfrm>
            <a:off x="2736430" y="1701736"/>
            <a:ext cx="600900" cy="6009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7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 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78" name="Google Shape;478;p37"/>
          <p:cNvCxnSpPr/>
          <p:nvPr/>
        </p:nvCxnSpPr>
        <p:spPr>
          <a:xfrm flipH="1" rot="10800000">
            <a:off x="5035854" y="2789125"/>
            <a:ext cx="1401600" cy="69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79" name="Google Shape;479;p37"/>
          <p:cNvGrpSpPr/>
          <p:nvPr/>
        </p:nvGrpSpPr>
        <p:grpSpPr>
          <a:xfrm>
            <a:off x="5181654" y="2567925"/>
            <a:ext cx="454850" cy="467950"/>
            <a:chOff x="4938879" y="3129975"/>
            <a:chExt cx="454850" cy="467950"/>
          </a:xfrm>
        </p:grpSpPr>
        <p:sp>
          <p:nvSpPr>
            <p:cNvPr id="480" name="Google Shape;480;p37"/>
            <p:cNvSpPr/>
            <p:nvPr/>
          </p:nvSpPr>
          <p:spPr>
            <a:xfrm>
              <a:off x="4938879" y="312997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5023404" y="322282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5121029" y="332522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DNA-Helix-Variation-2.png" id="483" name="Google Shape;4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812" y="1364562"/>
            <a:ext cx="623927" cy="622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-fancy.png" id="484" name="Google Shape;48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155" y="1965150"/>
            <a:ext cx="438878" cy="5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7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6" name="Google Shape;486;p37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7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488" name="Google Shape;488;p37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7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7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491" name="Google Shape;491;p37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37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37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494" name="Google Shape;494;p37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7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496" name="Google Shape;496;p37"/>
          <p:cNvSpPr txBox="1"/>
          <p:nvPr/>
        </p:nvSpPr>
        <p:spPr>
          <a:xfrm>
            <a:off x="4436325" y="2058100"/>
            <a:ext cx="146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Pilot Jobs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7" name="Google Shape;497;p37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8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503" name="Google Shape;503;p38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4" name="Google Shape;504;p38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505" name="Google Shape;505;p38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8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38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508" name="Google Shape;508;p38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0" name="Google Shape;510;p38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511" name="Google Shape;511;p38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" name="Google Shape;513;p38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514" name="Google Shape;514;p38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" name="Google Shape;516;p38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517" name="Google Shape;517;p38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9" name="Google Shape;519;p38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520" name="Google Shape;520;p38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" name="Google Shape;522;p38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523" name="Google Shape;523;p38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5" name="Google Shape;525;p38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526" name="Google Shape;526;p38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8" name="Google Shape;528;p38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529" name="Google Shape;529;p38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38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532" name="Google Shape;532;p38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4" name="Google Shape;534;p38"/>
          <p:cNvSpPr/>
          <p:nvPr/>
        </p:nvSpPr>
        <p:spPr>
          <a:xfrm>
            <a:off x="2717258" y="1682558"/>
            <a:ext cx="639300" cy="639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8"/>
          <p:cNvSpPr/>
          <p:nvPr/>
        </p:nvSpPr>
        <p:spPr>
          <a:xfrm>
            <a:off x="2736430" y="1701736"/>
            <a:ext cx="600900" cy="6009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8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DNA-Helix-Variation-2.png" id="537" name="Google Shape;5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812" y="1364562"/>
            <a:ext cx="623927" cy="622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-fancy.png" id="538" name="Google Shape;53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155" y="1965150"/>
            <a:ext cx="438878" cy="5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8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0" name="Google Shape;540;p38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8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542" name="Google Shape;542;p38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8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8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545" name="Google Shape;545;p38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6" name="Google Shape;546;p38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7" name="Google Shape;547;p38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548" name="Google Shape;548;p38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8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550" name="Google Shape;550;p38"/>
          <p:cNvCxnSpPr/>
          <p:nvPr/>
        </p:nvCxnSpPr>
        <p:spPr>
          <a:xfrm flipH="1" rot="10800000">
            <a:off x="5035854" y="2789125"/>
            <a:ext cx="1401600" cy="69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51" name="Google Shape;551;p38"/>
          <p:cNvGrpSpPr/>
          <p:nvPr/>
        </p:nvGrpSpPr>
        <p:grpSpPr>
          <a:xfrm>
            <a:off x="5181654" y="2567925"/>
            <a:ext cx="454850" cy="467950"/>
            <a:chOff x="4938879" y="3129975"/>
            <a:chExt cx="454850" cy="467950"/>
          </a:xfrm>
        </p:grpSpPr>
        <p:sp>
          <p:nvSpPr>
            <p:cNvPr id="552" name="Google Shape;552;p38"/>
            <p:cNvSpPr/>
            <p:nvPr/>
          </p:nvSpPr>
          <p:spPr>
            <a:xfrm>
              <a:off x="4938879" y="312997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5023404" y="322282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5121029" y="332522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5" name="Google Shape;555;p38"/>
          <p:cNvSpPr txBox="1"/>
          <p:nvPr/>
        </p:nvSpPr>
        <p:spPr>
          <a:xfrm>
            <a:off x="4436325" y="2058100"/>
            <a:ext cx="146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Pilot Jobs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6" name="Google Shape;556;p38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9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Job Matching</a:t>
            </a:r>
            <a:endParaRPr b="1" i="0" sz="3600" u="none" cap="none" strike="noStrike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39"/>
          <p:cNvSpPr txBox="1"/>
          <p:nvPr>
            <p:ph idx="1" type="body"/>
          </p:nvPr>
        </p:nvSpPr>
        <p:spPr>
          <a:xfrm>
            <a:off x="774700" y="1000126"/>
            <a:ext cx="77724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42821" lvl="0" marL="34282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40"/>
              <a:buFont typeface="Times"/>
              <a:buChar char="•"/>
            </a:pPr>
            <a:r>
              <a:rPr b="0" i="0" lang="en" sz="22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a regular basis, the central manager reviews Job and Machine attributes and matches jobs to slots.</a:t>
            </a:r>
            <a:endParaRPr b="0" i="0" sz="224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3" name="Google Shape;563;p39"/>
          <p:cNvGrpSpPr/>
          <p:nvPr/>
        </p:nvGrpSpPr>
        <p:grpSpPr>
          <a:xfrm>
            <a:off x="1485900" y="3094274"/>
            <a:ext cx="1893150" cy="1482975"/>
            <a:chOff x="3086855" y="4123553"/>
            <a:chExt cx="2524200" cy="1977300"/>
          </a:xfrm>
        </p:grpSpPr>
        <p:pic>
          <p:nvPicPr>
            <p:cNvPr descr="queue.jpg" id="564" name="Google Shape;564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70925" y="4453650"/>
              <a:ext cx="2407800" cy="160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5" name="Google Shape;565;p39"/>
            <p:cNvSpPr/>
            <p:nvPr/>
          </p:nvSpPr>
          <p:spPr>
            <a:xfrm>
              <a:off x="3086855" y="4123553"/>
              <a:ext cx="2524200" cy="1977300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submit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6" name="Google Shape;566;p39"/>
          <p:cNvGrpSpPr/>
          <p:nvPr/>
        </p:nvGrpSpPr>
        <p:grpSpPr>
          <a:xfrm>
            <a:off x="6174442" y="2912240"/>
            <a:ext cx="1312425" cy="855900"/>
            <a:chOff x="6708589" y="4275951"/>
            <a:chExt cx="1749900" cy="1141200"/>
          </a:xfrm>
        </p:grpSpPr>
        <p:pic>
          <p:nvPicPr>
            <p:cNvPr descr="person-writing460x300-scaled500.jpg" id="567" name="Google Shape;567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08589" y="4275951"/>
              <a:ext cx="1749900" cy="1141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68" name="Google Shape;568;p39"/>
            <p:cNvSpPr/>
            <p:nvPr/>
          </p:nvSpPr>
          <p:spPr>
            <a:xfrm>
              <a:off x="6708589" y="4292026"/>
              <a:ext cx="1093200" cy="5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execute</a:t>
              </a:r>
              <a:endParaRPr/>
            </a:p>
          </p:txBody>
        </p:sp>
      </p:grpSp>
      <p:grpSp>
        <p:nvGrpSpPr>
          <p:cNvPr id="569" name="Google Shape;569;p39"/>
          <p:cNvGrpSpPr/>
          <p:nvPr/>
        </p:nvGrpSpPr>
        <p:grpSpPr>
          <a:xfrm>
            <a:off x="6452426" y="3460984"/>
            <a:ext cx="1312425" cy="855900"/>
            <a:chOff x="6708589" y="4275951"/>
            <a:chExt cx="1749900" cy="1141200"/>
          </a:xfrm>
        </p:grpSpPr>
        <p:pic>
          <p:nvPicPr>
            <p:cNvPr descr="person-writing460x300-scaled500.jpg" id="570" name="Google Shape;570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08589" y="4275951"/>
              <a:ext cx="1749900" cy="1141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71" name="Google Shape;571;p39"/>
            <p:cNvSpPr/>
            <p:nvPr/>
          </p:nvSpPr>
          <p:spPr>
            <a:xfrm>
              <a:off x="6708589" y="4292026"/>
              <a:ext cx="1093200" cy="5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execute</a:t>
              </a:r>
              <a:endParaRPr/>
            </a:p>
          </p:txBody>
        </p:sp>
      </p:grpSp>
      <p:grpSp>
        <p:nvGrpSpPr>
          <p:cNvPr id="572" name="Google Shape;572;p39"/>
          <p:cNvGrpSpPr/>
          <p:nvPr/>
        </p:nvGrpSpPr>
        <p:grpSpPr>
          <a:xfrm>
            <a:off x="6090035" y="4052159"/>
            <a:ext cx="1312425" cy="855900"/>
            <a:chOff x="6708589" y="4275951"/>
            <a:chExt cx="1749900" cy="1141200"/>
          </a:xfrm>
        </p:grpSpPr>
        <p:pic>
          <p:nvPicPr>
            <p:cNvPr descr="person-writing460x300-scaled500.jpg" id="573" name="Google Shape;573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08589" y="4275951"/>
              <a:ext cx="1749900" cy="1141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74" name="Google Shape;574;p39"/>
            <p:cNvSpPr/>
            <p:nvPr/>
          </p:nvSpPr>
          <p:spPr>
            <a:xfrm>
              <a:off x="6708589" y="4292026"/>
              <a:ext cx="1093200" cy="5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execute</a:t>
              </a:r>
              <a:endParaRPr/>
            </a:p>
          </p:txBody>
        </p:sp>
      </p:grpSp>
      <p:cxnSp>
        <p:nvCxnSpPr>
          <p:cNvPr id="575" name="Google Shape;575;p39"/>
          <p:cNvCxnSpPr>
            <a:endCxn id="567" idx="1"/>
          </p:cNvCxnSpPr>
          <p:nvPr/>
        </p:nvCxnSpPr>
        <p:spPr>
          <a:xfrm>
            <a:off x="5482642" y="3094190"/>
            <a:ext cx="691800" cy="2460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76" name="Google Shape;576;p39"/>
          <p:cNvCxnSpPr>
            <a:endCxn id="570" idx="1"/>
          </p:cNvCxnSpPr>
          <p:nvPr/>
        </p:nvCxnSpPr>
        <p:spPr>
          <a:xfrm>
            <a:off x="5482826" y="3094234"/>
            <a:ext cx="969600" cy="794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77" name="Google Shape;577;p39"/>
          <p:cNvCxnSpPr>
            <a:endCxn id="573" idx="1"/>
          </p:cNvCxnSpPr>
          <p:nvPr/>
        </p:nvCxnSpPr>
        <p:spPr>
          <a:xfrm>
            <a:off x="5482835" y="3094109"/>
            <a:ext cx="607200" cy="13860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78" name="Google Shape;578;p39"/>
          <p:cNvCxnSpPr>
            <a:endCxn id="565" idx="3"/>
          </p:cNvCxnSpPr>
          <p:nvPr/>
        </p:nvCxnSpPr>
        <p:spPr>
          <a:xfrm flipH="1">
            <a:off x="3379050" y="3094161"/>
            <a:ext cx="833400" cy="7416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pic>
        <p:nvPicPr>
          <p:cNvPr descr="manager.jpg" id="579" name="Google Shape;57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2375" y="2603982"/>
            <a:ext cx="1270500" cy="98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0" name="Google Shape;580;p39"/>
          <p:cNvSpPr/>
          <p:nvPr/>
        </p:nvSpPr>
        <p:spPr>
          <a:xfrm>
            <a:off x="3964578" y="3491125"/>
            <a:ext cx="1722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central manager</a:t>
            </a:r>
            <a:endParaRPr/>
          </a:p>
        </p:txBody>
      </p:sp>
      <p:pic>
        <p:nvPicPr>
          <p:cNvPr descr="HTCondor_red_blk_notag.jpg" id="581" name="Google Shape;581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2374" y="2125454"/>
            <a:ext cx="1474200" cy="3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39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0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588" name="Google Shape;588;p40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9" name="Google Shape;589;p40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590" name="Google Shape;590;p4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" name="Google Shape;592;p40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593" name="Google Shape;593;p4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5" name="Google Shape;595;p40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596" name="Google Shape;596;p4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" name="Google Shape;598;p40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599" name="Google Shape;599;p4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" name="Google Shape;601;p40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602" name="Google Shape;602;p4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" name="Google Shape;604;p40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605" name="Google Shape;605;p4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" name="Google Shape;607;p40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608" name="Google Shape;608;p4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Google Shape;610;p40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611" name="Google Shape;611;p4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40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614" name="Google Shape;614;p4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6" name="Google Shape;616;p40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617" name="Google Shape;617;p4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9" name="Google Shape;619;p40"/>
          <p:cNvSpPr/>
          <p:nvPr/>
        </p:nvSpPr>
        <p:spPr>
          <a:xfrm>
            <a:off x="2717258" y="1682558"/>
            <a:ext cx="639300" cy="639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0"/>
          <p:cNvSpPr/>
          <p:nvPr/>
        </p:nvSpPr>
        <p:spPr>
          <a:xfrm>
            <a:off x="2736430" y="1701736"/>
            <a:ext cx="600900" cy="6009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0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 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DNA-Helix-Variation-2.png" id="622" name="Google Shape;6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812" y="1364562"/>
            <a:ext cx="623927" cy="622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-fancy.png" id="623" name="Google Shape;62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155" y="1965150"/>
            <a:ext cx="438878" cy="50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4" name="Google Shape;624;p40"/>
          <p:cNvCxnSpPr>
            <a:stCxn id="625" idx="3"/>
          </p:cNvCxnSpPr>
          <p:nvPr/>
        </p:nvCxnSpPr>
        <p:spPr>
          <a:xfrm flipH="1">
            <a:off x="3036209" y="1267480"/>
            <a:ext cx="36600" cy="41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6" name="Google Shape;626;p40"/>
          <p:cNvSpPr/>
          <p:nvPr/>
        </p:nvSpPr>
        <p:spPr>
          <a:xfrm rot="-1744091">
            <a:off x="3517176" y="1288408"/>
            <a:ext cx="368116" cy="36811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0"/>
          <p:cNvSpPr/>
          <p:nvPr/>
        </p:nvSpPr>
        <p:spPr>
          <a:xfrm>
            <a:off x="3540306" y="1311528"/>
            <a:ext cx="321899" cy="321899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8" name="Google Shape;628;p40"/>
          <p:cNvCxnSpPr>
            <a:stCxn id="626" idx="2"/>
          </p:cNvCxnSpPr>
          <p:nvPr/>
        </p:nvCxnSpPr>
        <p:spPr>
          <a:xfrm flipH="1">
            <a:off x="3262260" y="1561891"/>
            <a:ext cx="278100" cy="2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40"/>
          <p:cNvSpPr/>
          <p:nvPr/>
        </p:nvSpPr>
        <p:spPr>
          <a:xfrm rot="-2005452">
            <a:off x="2925663" y="903063"/>
            <a:ext cx="368116" cy="368181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0"/>
          <p:cNvSpPr/>
          <p:nvPr/>
        </p:nvSpPr>
        <p:spPr>
          <a:xfrm rot="-261177">
            <a:off x="2948780" y="926199"/>
            <a:ext cx="321925" cy="32193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0" name="Google Shape;630;p40"/>
          <p:cNvCxnSpPr>
            <a:stCxn id="631" idx="0"/>
          </p:cNvCxnSpPr>
          <p:nvPr/>
        </p:nvCxnSpPr>
        <p:spPr>
          <a:xfrm rot="10800000">
            <a:off x="3302905" y="2204539"/>
            <a:ext cx="292800" cy="19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40"/>
          <p:cNvSpPr/>
          <p:nvPr/>
        </p:nvSpPr>
        <p:spPr>
          <a:xfrm rot="-3153456">
            <a:off x="3557785" y="2322886"/>
            <a:ext cx="368096" cy="36809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0"/>
          <p:cNvSpPr/>
          <p:nvPr/>
        </p:nvSpPr>
        <p:spPr>
          <a:xfrm rot="-1409365">
            <a:off x="3580916" y="2345995"/>
            <a:ext cx="321881" cy="321881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0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34" name="Google Shape;634;p40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0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636" name="Google Shape;636;p40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0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0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639" name="Google Shape;639;p40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40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1" name="Google Shape;641;p40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642" name="Google Shape;642;p40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0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644" name="Google Shape;644;p40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1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nesting_dolls.jpg" id="650" name="Google Shape;6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588" y="998525"/>
            <a:ext cx="5588827" cy="3725873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41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 - Jobs in Jobs</a:t>
            </a:r>
            <a:endParaRPr/>
          </a:p>
        </p:txBody>
      </p:sp>
      <p:sp>
        <p:nvSpPr>
          <p:cNvPr id="652" name="Google Shape;652;p41"/>
          <p:cNvSpPr txBox="1"/>
          <p:nvPr/>
        </p:nvSpPr>
        <p:spPr>
          <a:xfrm>
            <a:off x="1814100" y="4711800"/>
            <a:ext cx="55158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80"/>
                </a:solidFill>
              </a:rPr>
              <a:t>Photo Credit:  Shereen M, Untitled, Flickr https://www.flickr.com/photos/shereen84/2511071028/ </a:t>
            </a:r>
            <a:r>
              <a:rPr lang="en" sz="800">
                <a:solidFill>
                  <a:srgbClr val="000080"/>
                </a:solidFill>
              </a:rPr>
              <a:t>(CC BY-NC-ND 2.0)</a:t>
            </a:r>
            <a:endParaRPr sz="8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2"/>
          <p:cNvSpPr txBox="1"/>
          <p:nvPr>
            <p:ph type="title"/>
          </p:nvPr>
        </p:nvSpPr>
        <p:spPr>
          <a:xfrm>
            <a:off x="1228725" y="85725"/>
            <a:ext cx="7496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Requirements</a:t>
            </a:r>
            <a:endParaRPr sz="3200"/>
          </a:p>
        </p:txBody>
      </p:sp>
      <p:sp>
        <p:nvSpPr>
          <p:cNvPr id="658" name="Google Shape;658;p42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Minimal account management: only one submit server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job splitting: only one HTCondor pool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DAG workflow functionality: Only one HTCondor pool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HTCondor only: Only one HTCondor pool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resource sharing requirements: the OSG doesn’t require that users “pay into” the OSG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59" name="Google Shape;659;p42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>
            <p:ph type="title"/>
          </p:nvPr>
        </p:nvSpPr>
        <p:spPr>
          <a:xfrm>
            <a:off x="13049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Local High Throughput Computing</a:t>
            </a:r>
            <a:endParaRPr sz="3200"/>
          </a:p>
        </p:txBody>
      </p:sp>
      <p:sp>
        <p:nvSpPr>
          <p:cNvPr id="94" name="Google Shape;94;p16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local</a:t>
            </a:r>
            <a:endParaRPr b="1" sz="1600"/>
          </a:p>
        </p:txBody>
      </p:sp>
      <p:cxnSp>
        <p:nvCxnSpPr>
          <p:cNvPr id="95" name="Google Shape;95;p16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6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6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resources</a:t>
            </a:r>
            <a:endParaRPr b="1" sz="1600"/>
          </a:p>
        </p:txBody>
      </p:sp>
      <p:sp>
        <p:nvSpPr>
          <p:cNvPr id="98" name="Google Shape;98;p16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compute</a:t>
            </a:r>
            <a:endParaRPr b="1" sz="1600"/>
          </a:p>
        </p:txBody>
      </p:sp>
      <p:sp>
        <p:nvSpPr>
          <p:cNvPr id="100" name="Google Shape;100;p16"/>
          <p:cNvSpPr txBox="1"/>
          <p:nvPr/>
        </p:nvSpPr>
        <p:spPr>
          <a:xfrm>
            <a:off x="3351650" y="1590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 - Madison</a:t>
            </a:r>
            <a:endParaRPr sz="3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3"/>
          <p:cNvSpPr txBox="1"/>
          <p:nvPr>
            <p:ph type="title"/>
          </p:nvPr>
        </p:nvSpPr>
        <p:spPr>
          <a:xfrm>
            <a:off x="1228725" y="85725"/>
            <a:ext cx="7848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OSG Model - Recap</a:t>
            </a:r>
            <a:endParaRPr sz="3200"/>
          </a:p>
        </p:txBody>
      </p:sp>
      <p:sp>
        <p:nvSpPr>
          <p:cNvPr id="665" name="Google Shape;665;p43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Source Sans Pro"/>
              <a:buChar char="•"/>
            </a:pPr>
            <a:r>
              <a:rPr lang="en" sz="2400">
                <a:solidFill>
                  <a:srgbClr val="000080"/>
                </a:solidFill>
              </a:rPr>
              <a:t>Pilot jobs (or pilots) are special jobs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Pilots are sent to sites with idle resources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Pilot payload = HTCondor execute node software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Pilot execute node reports to your OSG pool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Pilots lease resources:</a:t>
            </a:r>
            <a:endParaRPr sz="2400">
              <a:solidFill>
                <a:srgbClr val="00008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Lease expires after </a:t>
            </a:r>
            <a:r>
              <a:rPr lang="en" sz="1800">
                <a:solidFill>
                  <a:srgbClr val="000080"/>
                </a:solidFill>
              </a:rPr>
              <a:t>a set amount of time or lack of demand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Leases can be revoked!</a:t>
            </a:r>
            <a:endParaRPr sz="1800">
              <a:solidFill>
                <a:srgbClr val="000080"/>
              </a:solidFill>
            </a:endParaRPr>
          </a:p>
        </p:txBody>
      </p:sp>
      <p:sp>
        <p:nvSpPr>
          <p:cNvPr id="666" name="Google Shape;666;p43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4"/>
          <p:cNvSpPr txBox="1"/>
          <p:nvPr>
            <p:ph type="title"/>
          </p:nvPr>
        </p:nvSpPr>
        <p:spPr>
          <a:xfrm>
            <a:off x="1228725" y="85725"/>
            <a:ext cx="75519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OSG Model </a:t>
            </a:r>
            <a:r>
              <a:rPr lang="en" sz="3200"/>
              <a:t>- Leasing the Cloud</a:t>
            </a:r>
            <a:endParaRPr sz="3200"/>
          </a:p>
        </p:txBody>
      </p:sp>
      <p:sp>
        <p:nvSpPr>
          <p:cNvPr id="672" name="Google Shape;672;p44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What if there aren’t enough idle resources?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Combine overlay system with cloud technology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Some of your OSG jobs may run in the cloud in the next few years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… but this should be completely transparent to you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73" name="Google Shape;673;p44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5"/>
          <p:cNvSpPr txBox="1"/>
          <p:nvPr>
            <p:ph type="title"/>
          </p:nvPr>
        </p:nvSpPr>
        <p:spPr>
          <a:xfrm>
            <a:off x="1228725" y="85725"/>
            <a:ext cx="7728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OSG Model</a:t>
            </a:r>
            <a:r>
              <a:rPr lang="en" sz="3200"/>
              <a:t> - Collection of Pools</a:t>
            </a:r>
            <a:endParaRPr sz="3200"/>
          </a:p>
        </p:txBody>
      </p:sp>
      <p:sp>
        <p:nvSpPr>
          <p:cNvPr id="679" name="Google Shape;679;p45"/>
          <p:cNvSpPr txBox="1"/>
          <p:nvPr>
            <p:ph idx="1" type="body"/>
          </p:nvPr>
        </p:nvSpPr>
        <p:spPr>
          <a:xfrm>
            <a:off x="774700" y="1000125"/>
            <a:ext cx="36183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Your OSG pool is just one of many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Separate pools for each Virtual Organization (VO)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Your jobs will run on the OSG VO pool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80" name="Google Shape;680;p45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1" name="Google Shape;681;p45"/>
          <p:cNvSpPr txBox="1"/>
          <p:nvPr/>
        </p:nvSpPr>
        <p:spPr>
          <a:xfrm>
            <a:off x="5974050" y="4824000"/>
            <a:ext cx="2903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Photo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3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Martin Sanchez</a:t>
            </a:r>
            <a:r>
              <a:rPr lang="en" sz="1000">
                <a:solidFill>
                  <a:schemeClr val="dk1"/>
                </a:solidFill>
              </a:rPr>
              <a:t> on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Unsplash</a:t>
            </a:r>
            <a:endParaRPr sz="1000" u="sng">
              <a:solidFill>
                <a:schemeClr val="hlink"/>
              </a:solidFill>
              <a:hlinkClick r:id="rId7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682" name="Google Shape;682;p45"/>
          <p:cNvPicPr preferRelativeResize="0"/>
          <p:nvPr/>
        </p:nvPicPr>
        <p:blipFill rotWithShape="1">
          <a:blip r:embed="rId8">
            <a:alphaModFix/>
          </a:blip>
          <a:srcRect b="18818" l="6071" r="54219" t="18825"/>
          <a:stretch/>
        </p:blipFill>
        <p:spPr>
          <a:xfrm>
            <a:off x="4850200" y="1095525"/>
            <a:ext cx="3740470" cy="330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6"/>
          <p:cNvSpPr txBox="1"/>
          <p:nvPr>
            <p:ph type="title"/>
          </p:nvPr>
        </p:nvSpPr>
        <p:spPr>
          <a:xfrm>
            <a:off x="1228725" y="85725"/>
            <a:ext cx="75519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OSG Model - Getting Access</a:t>
            </a:r>
            <a:endParaRPr sz="3200"/>
          </a:p>
        </p:txBody>
      </p:sp>
      <p:sp>
        <p:nvSpPr>
          <p:cNvPr id="688" name="Google Shape;688;p46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During the school:</a:t>
            </a:r>
            <a:endParaRPr sz="2400">
              <a:solidFill>
                <a:srgbClr val="00008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OSG submit node at UW (exercises)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OSG submit node via OSG Connect (exercises)</a:t>
            </a:r>
            <a:endParaRPr sz="18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After the school:</a:t>
            </a:r>
            <a:endParaRPr sz="2400">
              <a:solidFill>
                <a:srgbClr val="00008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Both of the above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Institution-hosted submit node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VO-hosted submit nodes</a:t>
            </a:r>
            <a:endParaRPr sz="1800">
              <a:solidFill>
                <a:srgbClr val="000080"/>
              </a:solidFill>
            </a:endParaRPr>
          </a:p>
        </p:txBody>
      </p:sp>
      <p:sp>
        <p:nvSpPr>
          <p:cNvPr id="689" name="Google Shape;689;p46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7"/>
          <p:cNvSpPr txBox="1"/>
          <p:nvPr>
            <p:ph idx="4294967295" type="subTitle"/>
          </p:nvPr>
        </p:nvSpPr>
        <p:spPr>
          <a:xfrm>
            <a:off x="1804500" y="1796275"/>
            <a:ext cx="5535000" cy="13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0080"/>
                </a:solidFill>
              </a:rPr>
              <a:t>Questions?</a:t>
            </a:r>
            <a:endParaRPr b="1" sz="7200">
              <a:solidFill>
                <a:srgbClr val="000080"/>
              </a:solidFill>
            </a:endParaRPr>
          </a:p>
        </p:txBody>
      </p:sp>
      <p:sp>
        <p:nvSpPr>
          <p:cNvPr id="695" name="Google Shape;695;p47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8"/>
          <p:cNvSpPr txBox="1"/>
          <p:nvPr>
            <p:ph idx="4294967295" type="ctrTitle"/>
          </p:nvPr>
        </p:nvSpPr>
        <p:spPr>
          <a:xfrm>
            <a:off x="801900" y="1523675"/>
            <a:ext cx="3513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Overlay Systems are Awesome!</a:t>
            </a:r>
            <a:endParaRPr b="1"/>
          </a:p>
        </p:txBody>
      </p:sp>
      <p:sp>
        <p:nvSpPr>
          <p:cNvPr id="701" name="Google Shape;701;p48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2" name="Google Shape;702;p48"/>
          <p:cNvPicPr preferRelativeResize="0"/>
          <p:nvPr/>
        </p:nvPicPr>
        <p:blipFill rotWithShape="1">
          <a:blip r:embed="rId3">
            <a:alphaModFix/>
          </a:blip>
          <a:srcRect b="1289" l="14962" r="23815" t="236"/>
          <a:stretch/>
        </p:blipFill>
        <p:spPr>
          <a:xfrm>
            <a:off x="4561100" y="641625"/>
            <a:ext cx="3599705" cy="3860248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48"/>
          <p:cNvSpPr txBox="1"/>
          <p:nvPr/>
        </p:nvSpPr>
        <p:spPr>
          <a:xfrm>
            <a:off x="5974050" y="4824000"/>
            <a:ext cx="2903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Photo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4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Zachary Nelson</a:t>
            </a:r>
            <a:r>
              <a:rPr lang="en" sz="1000">
                <a:solidFill>
                  <a:schemeClr val="dk1"/>
                </a:solidFill>
              </a:rPr>
              <a:t> on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6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7"/>
              </a:rPr>
              <a:t>Unsplash</a:t>
            </a:r>
            <a:endParaRPr sz="1000" u="sng">
              <a:solidFill>
                <a:schemeClr val="hlink"/>
              </a:solidFill>
              <a:hlinkClick r:id="rId8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9"/>
          <p:cNvSpPr txBox="1"/>
          <p:nvPr>
            <p:ph idx="4294967295" type="ctrTitle"/>
          </p:nvPr>
        </p:nvSpPr>
        <p:spPr>
          <a:xfrm>
            <a:off x="533400" y="1411900"/>
            <a:ext cx="7938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What’s the Catch?</a:t>
            </a:r>
            <a:endParaRPr b="1"/>
          </a:p>
        </p:txBody>
      </p:sp>
      <p:sp>
        <p:nvSpPr>
          <p:cNvPr id="709" name="Google Shape;709;p49"/>
          <p:cNvSpPr txBox="1"/>
          <p:nvPr>
            <p:ph idx="4294967295" type="subTitle"/>
          </p:nvPr>
        </p:nvSpPr>
        <p:spPr>
          <a:xfrm>
            <a:off x="1122000" y="2330725"/>
            <a:ext cx="6900000" cy="1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Requires more infrastructure, software, set-up, management, troubleshooting...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10" name="Google Shape;710;p49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0"/>
          <p:cNvSpPr txBox="1"/>
          <p:nvPr>
            <p:ph idx="4294967295" type="body"/>
          </p:nvPr>
        </p:nvSpPr>
        <p:spPr>
          <a:xfrm>
            <a:off x="1215300" y="1037850"/>
            <a:ext cx="6713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80"/>
                </a:solidFill>
              </a:rPr>
              <a:t>“You know you have a </a:t>
            </a:r>
            <a:r>
              <a:rPr b="1" i="1" lang="en">
                <a:solidFill>
                  <a:srgbClr val="FF8000"/>
                </a:solidFill>
              </a:rPr>
              <a:t>distributed system</a:t>
            </a:r>
            <a:r>
              <a:rPr i="1" lang="en">
                <a:solidFill>
                  <a:srgbClr val="000080"/>
                </a:solidFill>
              </a:rPr>
              <a:t> when the crash of a computer you’ve never heard of stops you from getting any work done.”</a:t>
            </a:r>
            <a:r>
              <a:rPr lang="en">
                <a:solidFill>
                  <a:srgbClr val="000080"/>
                </a:solidFill>
              </a:rPr>
              <a:t> </a:t>
            </a:r>
            <a:endParaRPr>
              <a:solidFill>
                <a:srgbClr val="000080"/>
              </a:solidFill>
            </a:endParaRPr>
          </a:p>
          <a:p>
            <a:pPr indent="-139621" lvl="0" marL="342821" rtl="0" algn="r">
              <a:spcBef>
                <a:spcPts val="64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80"/>
                </a:solidFill>
              </a:rPr>
              <a:t>- Leslie Lamport</a:t>
            </a:r>
            <a:endParaRPr>
              <a:solidFill>
                <a:srgbClr val="000080"/>
              </a:solidFill>
            </a:endParaRPr>
          </a:p>
        </p:txBody>
      </p:sp>
      <p:sp>
        <p:nvSpPr>
          <p:cNvPr id="716" name="Google Shape;716;p50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1"/>
          <p:cNvSpPr txBox="1"/>
          <p:nvPr>
            <p:ph idx="4294967295" type="ctrTitle"/>
          </p:nvPr>
        </p:nvSpPr>
        <p:spPr>
          <a:xfrm>
            <a:off x="1148100" y="1526200"/>
            <a:ext cx="68478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#1: Heterogenous Resources</a:t>
            </a:r>
            <a:endParaRPr/>
          </a:p>
        </p:txBody>
      </p:sp>
      <p:sp>
        <p:nvSpPr>
          <p:cNvPr id="722" name="Google Shape;722;p51"/>
          <p:cNvSpPr txBox="1"/>
          <p:nvPr>
            <p:ph idx="4294967295" type="subTitle"/>
          </p:nvPr>
        </p:nvSpPr>
        <p:spPr>
          <a:xfrm>
            <a:off x="1705050" y="2485200"/>
            <a:ext cx="5733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Accounting for differences between the OSG and your local cluster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23" name="Google Shape;723;p51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2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Sites of the OSG</a:t>
            </a:r>
            <a:endParaRPr sz="3200"/>
          </a:p>
        </p:txBody>
      </p:sp>
      <p:pic>
        <p:nvPicPr>
          <p:cNvPr id="729" name="Google Shape;729;p52"/>
          <p:cNvPicPr preferRelativeResize="0"/>
          <p:nvPr/>
        </p:nvPicPr>
        <p:blipFill rotWithShape="1">
          <a:blip r:embed="rId3">
            <a:alphaModFix/>
          </a:blip>
          <a:srcRect b="10479" l="0" r="0" t="10487"/>
          <a:stretch/>
        </p:blipFill>
        <p:spPr>
          <a:xfrm>
            <a:off x="781050" y="1185863"/>
            <a:ext cx="5686432" cy="2886072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52"/>
          <p:cNvSpPr txBox="1"/>
          <p:nvPr/>
        </p:nvSpPr>
        <p:spPr>
          <a:xfrm>
            <a:off x="5166250" y="4135625"/>
            <a:ext cx="34254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Source Sans Pro"/>
                <a:ea typeface="Source Sans Pro"/>
                <a:cs typeface="Source Sans Pro"/>
                <a:sym typeface="Source Sans Pro"/>
              </a:rPr>
              <a:t>Source: </a:t>
            </a:r>
            <a:r>
              <a:rPr i="1" lang="en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http://display.opensciencegrid.org/</a:t>
            </a:r>
            <a:endParaRPr i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31" name="Google Shape;731;p52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idx="4294967295" type="ctrTitle"/>
          </p:nvPr>
        </p:nvSpPr>
        <p:spPr>
          <a:xfrm>
            <a:off x="1705475" y="1991844"/>
            <a:ext cx="5832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How do you get more computing resources?</a:t>
            </a:r>
            <a:endParaRPr sz="4800"/>
          </a:p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3"/>
          <p:cNvSpPr txBox="1"/>
          <p:nvPr>
            <p:ph type="title"/>
          </p:nvPr>
        </p:nvSpPr>
        <p:spPr>
          <a:xfrm>
            <a:off x="1228725" y="85725"/>
            <a:ext cx="7496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Heterogeneous Resources - Software</a:t>
            </a:r>
            <a:endParaRPr sz="3200"/>
          </a:p>
        </p:txBody>
      </p:sp>
      <p:sp>
        <p:nvSpPr>
          <p:cNvPr id="737" name="Google Shape;737;p53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Different operating systems (Red Hat, CentOS, Scientific Linux; versions 6 and 7)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Varying software versions (e.g., at least Python 2.6)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Varying software availability (e.g., no BLAST*)</a:t>
            </a:r>
            <a:endParaRPr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80"/>
                </a:solidFill>
              </a:rPr>
              <a:t>Solution:</a:t>
            </a:r>
            <a:r>
              <a:rPr lang="en" sz="2400">
                <a:solidFill>
                  <a:srgbClr val="000080"/>
                </a:solidFill>
              </a:rPr>
              <a:t> Make your jobs more portable: OASIS, containers, etc (more in Wednesday’s talks)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38" name="Google Shape;738;p53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4"/>
          <p:cNvSpPr txBox="1"/>
          <p:nvPr>
            <p:ph type="title"/>
          </p:nvPr>
        </p:nvSpPr>
        <p:spPr>
          <a:xfrm>
            <a:off x="1228725" y="85725"/>
            <a:ext cx="75564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Hetero. Resources - Hardware</a:t>
            </a:r>
            <a:endParaRPr sz="3200"/>
          </a:p>
        </p:txBody>
      </p:sp>
      <p:sp>
        <p:nvSpPr>
          <p:cNvPr id="744" name="Google Shape;744;p54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CPU: Mostly single core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RAM: Mostly &lt; 8GB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GPU: Limited #s but more being added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Disk: No shared file system (more in Thursday’s talks)</a:t>
            </a:r>
            <a:endParaRPr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80"/>
                </a:solidFill>
              </a:rPr>
              <a:t>Solution: </a:t>
            </a:r>
            <a:r>
              <a:rPr lang="en" sz="2400">
                <a:solidFill>
                  <a:srgbClr val="000080"/>
                </a:solidFill>
              </a:rPr>
              <a:t>Split up your workflow to make your jobs more high throughput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45" name="Google Shape;745;p54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5"/>
          <p:cNvSpPr txBox="1"/>
          <p:nvPr>
            <p:ph idx="4294967295" type="ctrTitle"/>
          </p:nvPr>
        </p:nvSpPr>
        <p:spPr>
          <a:xfrm>
            <a:off x="1407000" y="1585644"/>
            <a:ext cx="6330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#2: With Great Power Comes Great Responsibility</a:t>
            </a:r>
            <a:endParaRPr/>
          </a:p>
        </p:txBody>
      </p:sp>
      <p:sp>
        <p:nvSpPr>
          <p:cNvPr id="751" name="Google Shape;751;p55"/>
          <p:cNvSpPr txBox="1"/>
          <p:nvPr>
            <p:ph idx="4294967295" type="subTitle"/>
          </p:nvPr>
        </p:nvSpPr>
        <p:spPr>
          <a:xfrm>
            <a:off x="2602950" y="2669250"/>
            <a:ext cx="3938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How to be a good netizen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52" name="Google Shape;752;p55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6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Resources You Don’t Own</a:t>
            </a:r>
            <a:endParaRPr sz="3200"/>
          </a:p>
        </p:txBody>
      </p:sp>
      <p:sp>
        <p:nvSpPr>
          <p:cNvPr id="758" name="Google Shape;758;p56"/>
          <p:cNvSpPr txBox="1"/>
          <p:nvPr>
            <p:ph idx="1" type="body"/>
          </p:nvPr>
        </p:nvSpPr>
        <p:spPr>
          <a:xfrm>
            <a:off x="774700" y="1000125"/>
            <a:ext cx="3743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Primary resource owners can kick you</a:t>
            </a:r>
            <a:br>
              <a:rPr lang="en" sz="2400">
                <a:solidFill>
                  <a:srgbClr val="000080"/>
                </a:solidFill>
              </a:rPr>
            </a:br>
            <a:r>
              <a:rPr lang="en" sz="2400">
                <a:solidFill>
                  <a:srgbClr val="000080"/>
                </a:solidFill>
              </a:rPr>
              <a:t>off for any reason</a:t>
            </a:r>
            <a:endParaRPr sz="18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local system administrator relationships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sensitive data (again)! 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59" name="Google Shape;759;p56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0" name="Google Shape;760;p56"/>
          <p:cNvPicPr preferRelativeResize="0"/>
          <p:nvPr/>
        </p:nvPicPr>
        <p:blipFill rotWithShape="1">
          <a:blip r:embed="rId3">
            <a:alphaModFix/>
          </a:blip>
          <a:srcRect b="1359" l="24226" r="5161" t="1524"/>
          <a:stretch/>
        </p:blipFill>
        <p:spPr>
          <a:xfrm>
            <a:off x="4858900" y="1171725"/>
            <a:ext cx="3599301" cy="33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56"/>
          <p:cNvSpPr txBox="1"/>
          <p:nvPr/>
        </p:nvSpPr>
        <p:spPr>
          <a:xfrm>
            <a:off x="5974050" y="4824000"/>
            <a:ext cx="2903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Photo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4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Nathan Dumlao</a:t>
            </a:r>
            <a:r>
              <a:rPr lang="en" sz="1000">
                <a:solidFill>
                  <a:schemeClr val="dk1"/>
                </a:solidFill>
              </a:rPr>
              <a:t> on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6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7"/>
              </a:rPr>
              <a:t>Unsplash</a:t>
            </a:r>
            <a:endParaRPr sz="1000" u="sng">
              <a:solidFill>
                <a:schemeClr val="hlink"/>
              </a:solidFill>
              <a:hlinkClick r:id="rId8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7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Be a Good Netizen!</a:t>
            </a:r>
            <a:endParaRPr sz="3200"/>
          </a:p>
        </p:txBody>
      </p:sp>
      <p:sp>
        <p:nvSpPr>
          <p:cNvPr id="767" name="Google Shape;767;p57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Use of shared resources is a privilege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Only use the resources that you request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Be nice to your submit nodes</a:t>
            </a:r>
            <a:endParaRPr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80"/>
                </a:solidFill>
              </a:rPr>
              <a:t>Solution:</a:t>
            </a:r>
            <a:r>
              <a:rPr lang="en" sz="2400">
                <a:solidFill>
                  <a:srgbClr val="000080"/>
                </a:solidFill>
              </a:rPr>
              <a:t> Test jobs on local resources with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condor_submit -i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68" name="Google Shape;768;p57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8"/>
          <p:cNvSpPr txBox="1"/>
          <p:nvPr>
            <p:ph idx="4294967295" type="ctrTitle"/>
          </p:nvPr>
        </p:nvSpPr>
        <p:spPr>
          <a:xfrm>
            <a:off x="2245800" y="1493200"/>
            <a:ext cx="4652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#3: Slower Ramp Up</a:t>
            </a:r>
            <a:endParaRPr/>
          </a:p>
        </p:txBody>
      </p:sp>
      <p:sp>
        <p:nvSpPr>
          <p:cNvPr id="774" name="Google Shape;774;p58"/>
          <p:cNvSpPr txBox="1"/>
          <p:nvPr>
            <p:ph idx="4294967295" type="subTitle"/>
          </p:nvPr>
        </p:nvSpPr>
        <p:spPr>
          <a:xfrm>
            <a:off x="2297100" y="2312900"/>
            <a:ext cx="4549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Leasing resources takes time!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75" name="Google Shape;775;p58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9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Slower Ramp Up</a:t>
            </a:r>
            <a:endParaRPr sz="3200"/>
          </a:p>
        </p:txBody>
      </p:sp>
      <p:sp>
        <p:nvSpPr>
          <p:cNvPr id="781" name="Google Shape;781;p59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Adding slots: pilot process in the OSG</a:t>
            </a:r>
            <a:br>
              <a:rPr lang="en" sz="2400">
                <a:solidFill>
                  <a:srgbClr val="000080"/>
                </a:solidFill>
              </a:rPr>
            </a:br>
            <a:r>
              <a:rPr lang="en" sz="2400">
                <a:solidFill>
                  <a:srgbClr val="000080"/>
                </a:solidFill>
              </a:rPr>
              <a:t>vs slots already in your local pool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Not a lot of time (~minutes) compared to most job runtimes (~hours)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Small trade-off for increased availability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Tip: If your jobs only run for &lt; 10min each, consider combining them so each job runs for at least 30min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82" name="Google Shape;782;p59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0"/>
          <p:cNvSpPr txBox="1"/>
          <p:nvPr>
            <p:ph idx="4294967295" type="ctrTitle"/>
          </p:nvPr>
        </p:nvSpPr>
        <p:spPr>
          <a:xfrm>
            <a:off x="602700" y="1579950"/>
            <a:ext cx="7938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Robustify Your Jobs</a:t>
            </a:r>
            <a:endParaRPr b="1"/>
          </a:p>
        </p:txBody>
      </p:sp>
      <p:sp>
        <p:nvSpPr>
          <p:cNvPr id="788" name="Google Shape;788;p60"/>
          <p:cNvSpPr txBox="1"/>
          <p:nvPr>
            <p:ph idx="4294967295" type="subTitle"/>
          </p:nvPr>
        </p:nvSpPr>
        <p:spPr>
          <a:xfrm>
            <a:off x="1052700" y="2322900"/>
            <a:ext cx="6900000" cy="1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Succeeding in the face of failure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89" name="Google Shape;789;p60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1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Job Robustification</a:t>
            </a:r>
            <a:endParaRPr sz="3200"/>
          </a:p>
        </p:txBody>
      </p:sp>
      <p:sp>
        <p:nvSpPr>
          <p:cNvPr id="795" name="Google Shape;795;p61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Test small, test often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Specify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r>
              <a:rPr lang="en" sz="2400">
                <a:solidFill>
                  <a:srgbClr val="000080"/>
                </a:solidFill>
              </a:rPr>
              <a:t>,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error</a:t>
            </a:r>
            <a:r>
              <a:rPr lang="en" sz="2400">
                <a:solidFill>
                  <a:srgbClr val="000080"/>
                </a:solidFill>
              </a:rPr>
              <a:t>, and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2400">
                <a:solidFill>
                  <a:srgbClr val="000080"/>
                </a:solidFill>
              </a:rPr>
              <a:t> files at least while you develop your workflow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Use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on_exit_hold</a:t>
            </a:r>
            <a:r>
              <a:rPr lang="en" sz="2400">
                <a:solidFill>
                  <a:srgbClr val="000080"/>
                </a:solidFill>
              </a:rPr>
              <a:t> to catch different failure modes</a:t>
            </a:r>
            <a:endParaRPr sz="2400">
              <a:solidFill>
                <a:srgbClr val="00008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400"/>
              <a:buFont typeface="Consolas"/>
              <a:buChar char="−"/>
            </a:pPr>
            <a:r>
              <a:rPr lang="en" sz="1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on_exit_hold = (ExitCode =?= 3)</a:t>
            </a:r>
            <a:endParaRPr sz="1400">
              <a:solidFill>
                <a:srgbClr val="000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400"/>
              <a:buFont typeface="Consolas"/>
              <a:buChar char="−"/>
            </a:pPr>
            <a:r>
              <a:rPr lang="en" sz="1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on_exit_hold = (time() - JobCurrentStartDate &lt; 1 * $(HOUR))</a:t>
            </a:r>
            <a:endParaRPr sz="1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For jobs that run too long:</a:t>
            </a:r>
            <a:endParaRPr sz="2400">
              <a:solidFill>
                <a:srgbClr val="000080"/>
              </a:solidFill>
            </a:endParaRPr>
          </a:p>
          <a:p>
            <a:pPr indent="45720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periodic_hold		= (time() - JobCurrentStartDate &gt; 4 * $(HOUR))</a:t>
            </a:r>
            <a:endParaRPr sz="1400">
              <a:solidFill>
                <a:srgbClr val="000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periodic_release   	= (HoldReasonCode == 3) &amp;&amp; (NumJobStarts &lt; 3)</a:t>
            </a:r>
            <a:endParaRPr sz="1400">
              <a:solidFill>
                <a:srgbClr val="000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HoldReasonCode</a:t>
            </a:r>
            <a:r>
              <a:rPr lang="en" sz="2400">
                <a:solidFill>
                  <a:srgbClr val="000080"/>
                </a:solidFill>
              </a:rPr>
              <a:t> is 3 for any jobs where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on_exit_hold</a:t>
            </a:r>
            <a:r>
              <a:rPr lang="en" sz="2400">
                <a:solidFill>
                  <a:srgbClr val="000080"/>
                </a:solidFill>
              </a:rPr>
              <a:t> or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periodic_hold</a:t>
            </a:r>
            <a:r>
              <a:rPr lang="en" sz="2400">
                <a:solidFill>
                  <a:srgbClr val="000080"/>
                </a:solidFill>
              </a:rPr>
              <a:t> evaluate to True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96" name="Google Shape;796;p61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2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Job Robustification</a:t>
            </a:r>
            <a:endParaRPr sz="3200"/>
          </a:p>
        </p:txBody>
      </p:sp>
      <p:sp>
        <p:nvSpPr>
          <p:cNvPr id="802" name="Google Shape;802;p62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In your own code: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Self checkpointing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Different exit codes for use with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on_exit_hold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Defensive troubleshooting (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hostname</a:t>
            </a:r>
            <a:r>
              <a:rPr lang="en" sz="2400">
                <a:solidFill>
                  <a:srgbClr val="000080"/>
                </a:solidFill>
              </a:rPr>
              <a:t>,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ls -l</a:t>
            </a:r>
            <a:r>
              <a:rPr lang="en" sz="2400">
                <a:solidFill>
                  <a:srgbClr val="000080"/>
                </a:solidFill>
              </a:rPr>
              <a:t>,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pwd</a:t>
            </a:r>
            <a:r>
              <a:rPr lang="en" sz="2400">
                <a:solidFill>
                  <a:srgbClr val="000080"/>
                </a:solidFill>
              </a:rPr>
              <a:t>,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condor_version</a:t>
            </a:r>
            <a:r>
              <a:rPr lang="en" sz="2400">
                <a:solidFill>
                  <a:srgbClr val="000080"/>
                </a:solidFill>
              </a:rPr>
              <a:t> in your wrapper script)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Add simple logging (e.g. print, echo, etc)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803" name="Google Shape;803;p62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idx="4294967295" type="ctrTitle"/>
          </p:nvPr>
        </p:nvSpPr>
        <p:spPr>
          <a:xfrm>
            <a:off x="948594" y="1991850"/>
            <a:ext cx="72468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#1: Buy Hardware</a:t>
            </a:r>
            <a:endParaRPr b="1"/>
          </a:p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3"/>
          <p:cNvSpPr txBox="1"/>
          <p:nvPr>
            <p:ph idx="4294967295" type="subTitle"/>
          </p:nvPr>
        </p:nvSpPr>
        <p:spPr>
          <a:xfrm>
            <a:off x="1804500" y="1796275"/>
            <a:ext cx="5535000" cy="13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00080"/>
                </a:solidFill>
              </a:rPr>
              <a:t>Questions?</a:t>
            </a:r>
            <a:endParaRPr b="1" sz="7200">
              <a:solidFill>
                <a:srgbClr val="000080"/>
              </a:solidFill>
            </a:endParaRPr>
          </a:p>
        </p:txBody>
      </p:sp>
      <p:sp>
        <p:nvSpPr>
          <p:cNvPr id="809" name="Google Shape;809;p63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#1: Buy Hardware</a:t>
            </a:r>
            <a:endParaRPr sz="3200"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Great for specific hardware/privacy requirements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Costs $$$</a:t>
            </a:r>
            <a:endParaRPr sz="24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Initial cost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Maintenance 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Management 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Power and cooling</a:t>
            </a:r>
            <a:endParaRPr sz="18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Delivery and installation takes time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Rack/floor space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Obsolescence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Plan for peak usage, pay for all usage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idx="4294967295" type="ctrTitle"/>
          </p:nvPr>
        </p:nvSpPr>
        <p:spPr>
          <a:xfrm>
            <a:off x="948594" y="1991850"/>
            <a:ext cx="72468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#</a:t>
            </a:r>
            <a:r>
              <a:rPr lang="en"/>
              <a:t>2</a:t>
            </a:r>
            <a:r>
              <a:rPr b="1" lang="en"/>
              <a:t>: </a:t>
            </a:r>
            <a:r>
              <a:rPr lang="en"/>
              <a:t>Use the Cloud</a:t>
            </a:r>
            <a:endParaRPr b="1"/>
          </a:p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e.g. Amazon Web Services, Google Compute Engine, Microsoft Azure, Rackspace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Fast spin-up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Costs $$$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Still </a:t>
            </a:r>
            <a:r>
              <a:rPr lang="en" sz="2400">
                <a:solidFill>
                  <a:srgbClr val="000080"/>
                </a:solidFill>
              </a:rPr>
              <a:t>needs</a:t>
            </a:r>
            <a:r>
              <a:rPr lang="en" sz="2400">
                <a:solidFill>
                  <a:srgbClr val="000080"/>
                </a:solidFill>
              </a:rPr>
              <a:t> expertise + management</a:t>
            </a:r>
            <a:endParaRPr sz="24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Easier than in the past with the </a:t>
            </a:r>
            <a:r>
              <a:rPr lang="en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condor_annex</a:t>
            </a:r>
            <a:r>
              <a:rPr lang="en" sz="1800">
                <a:solidFill>
                  <a:srgbClr val="000080"/>
                </a:solidFill>
              </a:rPr>
              <a:t> tool</a:t>
            </a:r>
            <a:endParaRPr sz="18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Does payment fit with your institutional or grant policies?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132" name="Google Shape;132;p21"/>
          <p:cNvSpPr txBox="1"/>
          <p:nvPr>
            <p:ph type="title"/>
          </p:nvPr>
        </p:nvSpPr>
        <p:spPr>
          <a:xfrm>
            <a:off x="1269600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#2: Use the Cloud - Pay per cycle</a:t>
            </a:r>
            <a:endParaRPr sz="3200"/>
          </a:p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e.g. Cycle Computing, Globus Genomics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Pay someone to manage your cloud resources — still costs $$$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Researchers and industry have used this to great success</a:t>
            </a:r>
            <a:endParaRPr sz="24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Using Docker, HTCondor, and AWS for EDA Model Development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Optimizations in running large-scale Genomics workloads in Globus Genomics using HTCondor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HTCondor in the enterprise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HTCondor at Cycle Computing: Better Answers. Faster.</a:t>
            </a:r>
            <a:endParaRPr sz="1800"/>
          </a:p>
        </p:txBody>
      </p:sp>
      <p:sp>
        <p:nvSpPr>
          <p:cNvPr id="139" name="Google Shape;139;p22"/>
          <p:cNvSpPr txBox="1"/>
          <p:nvPr>
            <p:ph type="title"/>
          </p:nvPr>
        </p:nvSpPr>
        <p:spPr>
          <a:xfrm>
            <a:off x="1228725" y="85725"/>
            <a:ext cx="7696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#2: Use the Cloud - ‘Managed’ clouds</a:t>
            </a:r>
            <a:endParaRPr sz="3200"/>
          </a:p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